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8" name="Shape 148"/>
          <p:cNvSpPr/>
          <p:nvPr>
            <p:ph type="sldImg"/>
          </p:nvPr>
        </p:nvSpPr>
        <p:spPr>
          <a:xfrm>
            <a:off x="1143000" y="685800"/>
            <a:ext cx="4572000" cy="3429000"/>
          </a:xfrm>
          <a:prstGeom prst="rect">
            <a:avLst/>
          </a:prstGeom>
        </p:spPr>
        <p:txBody>
          <a:bodyPr/>
          <a:lstStyle/>
          <a:p>
            <a:pPr/>
          </a:p>
        </p:txBody>
      </p:sp>
      <p:sp>
        <p:nvSpPr>
          <p:cNvPr id="149" name="Shape 14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 Id="rId3" Type="http://schemas.openxmlformats.org/officeDocument/2006/relationships/hyperlink" Target="https://www.amazon.com/PHOPIK-Lightweight-Aluminum-Photography-Professional/dp/B07X2PGLLQ/ref=sxin_14_pa_sp_search_thematic_sspa?content-id=amzn1.sym.77fb2c04-2466-444a-b28b-02979f4340a7:amzn1.sym.77fb2c04-2466-444a-b28b-02979f4340a7&amp;crid=1XLNM2WRRODQN&amp;cv_ct_cx=tripod&amp;keywords=tripod&amp;pd_rd_i=B07X2PGLLQ&amp;pd_rd_r=65810b96-58cb-4a02-b2d7-b52071177610&amp;pd_rd_w=fjJ6W&amp;pd_rd_wg=ZW4vR&amp;pf_rd_p=77fb2c04-2466-444a-b28b-02979f4340a7&amp;pf_rd_r=YCE041QBJ8NW8BDX8BHB&amp;qid=1682004448&amp;sbo=RZvfv//HxDF+O5021pAnSA==&amp;sprefix=tripod,aps,141&amp;sr=1-1-1fa5bb29-8495-43da-8896-6cda87f207d0-spons&amp;ufe=app_do:amzn1.fos.18ed3cb5-28d5-4975-8bc7-93deae8f9840&amp;psc=1&amp;spLa=ZW5jcnlwdGVkUXVhbGlmaWVyPUEyMEZTQkNRS00zNVlVJmVuY3J5cHRlZElkPUEwNDQ2NzY5MkZHNFczN1JIWjQ5RyZlbmNyeXB0ZWRBZElkPUEwMjAwMjg4M1BJWUZYS0hBQUI3MCZ3aWRnZXROYW1lPXNwX3NlYXJjaF90aGVtYXRpYyZhY3Rpb249Y2xpY2tSZWRpcmVjdCZkb05vdExvZ0NsaWNrPXRydWU=" TargetMode="External"/></Relationships>

</file>

<file path=ppt/notesSlides/_rels/notesSlide11.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 Id="rId3" Type="http://schemas.openxmlformats.org/officeDocument/2006/relationships/hyperlink" Target="https://www.amazon.com/AILUN-Rotatable-Adjustable-Compatible-Camcorder/dp/B072KNBV21/ref=sr_1_3?crid=3U1ARRREQLCTI&amp;keywords=phone+mount+tripod&amp;qid=1682004350&amp;s=electronics&amp;sprefix=phone+mount+tripo,electronics,132&amp;sr=1-3" TargetMode="External"/><Relationship Id="rId4" Type="http://schemas.openxmlformats.org/officeDocument/2006/relationships/hyperlink" Target="https://apps.apple.com/us/app/final-cut-pro/id424389933?ign-itscg=20200&amp;ign-itsct=rv_FCP_google&amp;mt=12&amp;mttnagencyid=b2r&amp;mttncc=US&amp;mttnpid=Google%20AdWords&amp;mttnsiteid=141192&amp;mttnsubad=fcp&amp;mttnsubkw=ag-82276949892-ad-521465915016" TargetMode="External"/></Relationships>

</file>

<file path=ppt/notesSlides/_rels/notesSlide12.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 Id="rId3" Type="http://schemas.openxmlformats.org/officeDocument/2006/relationships/hyperlink" Target="https://www.amazon.com/PANASONIC-Digital-Camera-Megapixel-Mirrorless/dp/B01MZ3LQQ5/ref=sr_1_3?crid=119PRHZRZFVPS&amp;keywords=gh5&amp;qid=1673969264&amp;sprefix=gh5,aps,89&amp;sr=8-3" TargetMode="External"/><Relationship Id="rId4" Type="http://schemas.openxmlformats.org/officeDocument/2006/relationships/hyperlink" Target="https://www.amazon.com/PANASONIC-Megapixel-Mirrorless-Stabilization-DMC-G85MK/dp/B01M050N05/ref=sr_1_2_sspa?crid=2HFREHMCO9AI1&amp;keywords=g85+camera&amp;qid=1673970397&amp;s=electronics&amp;sprefix=g85+camera,electronics,73&amp;sr=1-2-spons&amp;smid=AXCB29L39I26U&amp;spLa=ZW5jcnlwdGVkUXVhbGlmaWVyPUEySUhaTk1VU1JWV0NMJmVuY3J5cHRlZElkPUEwMzMxNjg5MlRNTUZVWkNZN0s3UyZlbmNyeXB0ZWRBZElkPUEwODE1MzYxMUNUUU1UM0s1WVA5MSZ3aWRnZXROYW1lPXNwX2F0ZiZhY3Rpb249Y2xpY2tSZWRpcmVjdCZkb05vdExvZ0NsaWNrPXRydWU&amp;th=1" TargetMode="External"/><Relationship Id="rId5" Type="http://schemas.openxmlformats.org/officeDocument/2006/relationships/hyperlink" Target="https://www.adorama.com/mbefm43bt2.html" TargetMode="External"/><Relationship Id="rId6" Type="http://schemas.openxmlformats.org/officeDocument/2006/relationships/hyperlink" Target="https://www.amazon.com/PANASONIC-LUMIX-MIRRORLESS-THIRDS-H-H025K/dp/B014RD6RC0/ref=sr_1_3?crid=2OTHGDW4RXACS&amp;keywords=panasonic+25mm&amp;qid=1673969570&amp;sprefix=panasonic+25mm,aps,94&amp;sr=8-3" TargetMode="External"/><Relationship Id="rId7" Type="http://schemas.openxmlformats.org/officeDocument/2006/relationships/hyperlink" Target="https://www.amazon.com/dp/B09RQQ6JY1/ref=syn_sd_onsite_desktop_150?ie=UTF8&amp;psc=1&amp;pd_rd_plhdr=t" TargetMode="External"/></Relationships>

</file>

<file path=ppt/notesSlides/_rels/notesSlide5.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 Id="rId3" Type="http://schemas.openxmlformats.org/officeDocument/2006/relationships/hyperlink" Target="https://www.amazon.com/Canon-EOS-Mirrorless-Camera-Body/dp/B07N9KDCGV/ref=sr_1_1_sspa?crid=1B79WGYPZE8VT&amp;keywords=canon+RP&amp;qid=1673969310&amp;sprefix=canon+rp,aps,87&amp;sr=8-1-spons&amp;psc=1&amp;spLa=ZW5jcnlwdGVkUXVhbGlmaWVyPUEzNzdHSDlHWlg4SzRJJmVuY3J5cHRlZElkPUEwMDI0NzA0MUs0NkVBMENWQTE1TyZlbmNyeXB0ZWRBZElkPUEwMjY1NzM0MzlRR05OTEtLRlFWRyZ3aWRnZXROYW1lPXNwX2F0ZiZhY3Rpb249Y2xpY2tSZWRpcmVjdCZkb05vdExvZ0NsaWNrPXRydWU=" TargetMode="External"/><Relationship Id="rId4" Type="http://schemas.openxmlformats.org/officeDocument/2006/relationships/hyperlink" Target="https://www.amazon.com/Canon-Control-Mount-Adapter-EF-EOS/dp/B07H4LRRRQ/ref=sr_1_4?crid=1654KGVBQNPXV&amp;keywords=canon+ef+adapter&amp;qid=1673969374&amp;sprefix=canon+ef+adapter,aps,93&amp;sr=8-4" TargetMode="External"/><Relationship Id="rId5" Type="http://schemas.openxmlformats.org/officeDocument/2006/relationships/hyperlink" Target="https://www.amazon.com/Canon-RF50mm-Mirrorless-Cameras-4515C002/dp/B08MFVH7SV/ref=sr_1_1_sspa?crid=8VK8J9H8L3HJ&amp;keywords=canon+50mm&amp;qid=1673969506&amp;sprefix=canon+50m,aps,139&amp;sr=8-1-spons&amp;psc=1&amp;spLa=ZW5jcnlwdGVkUXVhbGlmaWVyPUEyTDY4QlZQMTRRUFgwJmVuY3J5cHRlZElkPUEwMDUwNDY5QzRIWjNLNTk5NUpYJmVuY3J5cHRlZEFkSWQ9QTA0MDIwNDVYVFpNMVhXUTMwQVUmd2lkZ2V0TmFtZT1zcF9hdGYmYWN0aW9uPWNsaWNrUmVkaXJlY3QmZG9Ob3RMb2dDbGljaz10cnVl" TargetMode="External"/><Relationship Id="rId6" Type="http://schemas.openxmlformats.org/officeDocument/2006/relationships/hyperlink" Target="https://www.amazon.com/Canon-70-200mm-Digital-Certified-Refurbished/dp/B07DNKQ4RB/ref=sr_1_15?crid=14QB5YMFA78XF&amp;keywords=70-200m+canon&amp;qid=1673969973&amp;s=electronics&amp;sprefix=70-200m+canon,electronics,82&amp;sr=1-15" TargetMode="External"/></Relationships>

</file>

<file path=ppt/notesSlides/_rels/notesSlide6.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 Id="rId3" Type="http://schemas.openxmlformats.org/officeDocument/2006/relationships/hyperlink" Target="https://www.amazon.com/gp/product/B01LZ7UN44/ref=ppx_yo_dt_b_search_asin_title?ie=UTF8&amp;th=1" TargetMode="External"/><Relationship Id="rId4" Type="http://schemas.openxmlformats.org/officeDocument/2006/relationships/hyperlink" Target="https://www.amazon.com/Rode-NTG2-Multi-Powered-Condenser-Microphone/dp/B00093ESSI/ref=sr_1_5?crid=2YIFIR289Q2NB&amp;keywords=rode+ntg2&amp;qid=1673975812&amp;sprefix=rode+ntg,aps,129&amp;sr=8-5&amp;th=1" TargetMode="External"/><Relationship Id="rId5" Type="http://schemas.openxmlformats.org/officeDocument/2006/relationships/hyperlink" Target="https://www.amazon.com/Zoom-H5-Four-Track-Portable-Recorder/dp/B00KCXMBES/ref=sr_1_1_sspa?crid=2JM6B57ZBW893&amp;keywords=zoom+h4&amp;qid=1673975875&amp;sprefix=zoom+h4,aps,88&amp;sr=8-1-spons&amp;spLa=ZW5jcnlwdGVkUXVhbGlmaWVyPUE3VEwyWDNHMzYwNk0mZW5jcnlwdGVkSWQ9QTAyODc0ODQxNkFGWFNVUFBNMTcmZW5jcnlwdGVkQWRJZD1BMDU2ODM1MDFGOEZWMzM2T1JVQVEmd2lkZ2V0TmFtZT1zcF9hdGYmYWN0aW9uPWNsaWNrUmVkaXJlY3QmZG9Ob3RMb2dDbGljaz10cnVl&amp;th=1" TargetMode="External"/><Relationship Id="rId6" Type="http://schemas.openxmlformats.org/officeDocument/2006/relationships/hyperlink" Target="https://www.amazon.com/s?k=zoom+h6&amp;crid=13FCV153B6WTE&amp;sprefix=zoom+h6,aps,103&amp;ref=nb_sb_noss_1" TargetMode="External"/></Relationships>

</file>

<file path=ppt/notesSlides/_rels/notesSlide7.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 Id="rId3" Type="http://schemas.openxmlformats.org/officeDocument/2006/relationships/hyperlink" Target="https://www.amazon.com/gp/product/B01LZ7UN44/ref=ppx_yo_dt_b_search_asin_title?ie=UTF8&amp;th=1" TargetMode="External"/></Relationships>

</file>

<file path=ppt/notesSlides/_rels/notesSlide8.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 Id="rId3" Type="http://schemas.openxmlformats.org/officeDocument/2006/relationships/hyperlink" Target="https://www.amazon.com/Neewer-Packs-Dimmable-Bi-Color-Lighting/dp/B072Q42GXQ/ref=sr_1_1_sspa?keywords=neewer+panel&amp;qid=1673969019&amp;sr=8-1-spons&amp;ufe=app_do:amzn1.fos.18ed3cb5-28d5-4975-8bc7-93deae8f9840&amp;psc=1&amp;smid=A246A0QP2DML5W&amp;spLa=ZW5jcnlwdGVkUXVhbGlmaWVyPUEyQ1oyMUJRSDZMQUxPJmVuY3J5cHRlZElkPUEwOTY2NDIzMkxLRTEzRk5GQTJXRyZlbmNyeXB0ZWRBZElkPUEwNjg0Mzg1MUlXRzJBUlBEN05aRyZ3aWRnZXROYW1lPXNwX2F0ZiZhY3Rpb249Y2xpY2tSZWRpcmVjdCZkb05vdExvZ0NsaWNrPXRydWU=" TargetMode="External"/></Relationships>

</file>

<file path=ppt/notesSlides/_rels/notesSlide9.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 Id="rId3" Type="http://schemas.openxmlformats.org/officeDocument/2006/relationships/hyperlink" Target="https://www.amazon.com/PHOPIK-Lightweight-Aluminum-Photography-Professional/dp/B07X2PGLLQ/ref=sxin_14_pa_sp_search_thematic_sspa?content-id=amzn1.sym.77fb2c04-2466-444a-b28b-02979f4340a7:amzn1.sym.77fb2c04-2466-444a-b28b-02979f4340a7&amp;crid=1XLNM2WRRODQN&amp;cv_ct_cx=tripod&amp;keywords=tripod&amp;pd_rd_i=B07X2PGLLQ&amp;pd_rd_r=65810b96-58cb-4a02-b2d7-b52071177610&amp;pd_rd_w=fjJ6W&amp;pd_rd_wg=ZW4vR&amp;pf_rd_p=77fb2c04-2466-444a-b28b-02979f4340a7&amp;pf_rd_r=YCE041QBJ8NW8BDX8BHB&amp;qid=1682004448&amp;sbo=RZvfv//HxDF+O5021pAnSA==&amp;sprefix=tripod,aps,141&amp;sr=1-1-1fa5bb29-8495-43da-8896-6cda87f207d0-spons&amp;ufe=app_do:amzn1.fos.18ed3cb5-28d5-4975-8bc7-93deae8f9840&amp;psc=1&amp;spLa=ZW5jcnlwdGVkUXVhbGlmaWVyPUEyMEZTQkNRS00zNVlVJmVuY3J5cHRlZElkPUEwNDQ2NzY5MkZHNFczN1JIWjQ5RyZlbmNyeXB0ZWRBZElkPUEwMjAwMjg4M1BJWUZYS0hBQUI3MCZ3aWRnZXROYW1lPXNwX3NlYXJjaF90aGVtYXRpYyZhY3Rpb249Y2xpY2tSZWRpcmVjdCZkb05vdExvZ0NsaWNrPXRydWU="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Shape 161"/>
          <p:cNvSpPr/>
          <p:nvPr>
            <p:ph type="sldImg"/>
          </p:nvPr>
        </p:nvSpPr>
        <p:spPr>
          <a:prstGeom prst="rect">
            <a:avLst/>
          </a:prstGeom>
        </p:spPr>
        <p:txBody>
          <a:bodyPr/>
          <a:lstStyle/>
          <a:p>
            <a:pPr/>
          </a:p>
        </p:txBody>
      </p:sp>
      <p:sp>
        <p:nvSpPr>
          <p:cNvPr id="162" name="Shape 162"/>
          <p:cNvSpPr/>
          <p:nvPr>
            <p:ph type="body" sz="quarter" idx="1"/>
          </p:nvPr>
        </p:nvSpPr>
        <p:spPr>
          <a:prstGeom prst="rect">
            <a:avLst/>
          </a:prstGeom>
        </p:spPr>
        <p:txBody>
          <a:bodyPr/>
          <a:lstStyle/>
          <a:p>
            <a:pPr/>
            <a:r>
              <a:t>From my friend Brandon Cox - an ex-evangelical who worked with Rick Warren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Shape 217"/>
          <p:cNvSpPr/>
          <p:nvPr>
            <p:ph type="sldImg"/>
          </p:nvPr>
        </p:nvSpPr>
        <p:spPr>
          <a:prstGeom prst="rect">
            <a:avLst/>
          </a:prstGeom>
        </p:spPr>
        <p:txBody>
          <a:bodyPr/>
          <a:lstStyle/>
          <a:p>
            <a:pPr/>
          </a:p>
        </p:txBody>
      </p:sp>
      <p:sp>
        <p:nvSpPr>
          <p:cNvPr id="218" name="Shape 218"/>
          <p:cNvSpPr/>
          <p:nvPr>
            <p:ph type="body" sz="quarter" idx="1"/>
          </p:nvPr>
        </p:nvSpPr>
        <p:spPr>
          <a:prstGeom prst="rect">
            <a:avLst/>
          </a:prstGeom>
        </p:spPr>
        <p:txBody>
          <a:bodyPr/>
          <a:lstStyle>
            <a:lvl1pPr marL="279400" indent="-279400">
              <a:buSzPct val="123000"/>
              <a:buChar char="•"/>
              <a:defRPr u="sng">
                <a:hlinkClick r:id="rId3" invalidUrl="" action="" tgtFrame="" tooltip="" history="1" highlightClick="0" endSnd="0"/>
              </a:defRPr>
            </a:lvl1pPr>
          </a:lstStyle>
          <a:p>
            <a:pPr>
              <a:defRPr u="none"/>
            </a:pPr>
            <a:r>
              <a:rPr u="sng">
                <a:hlinkClick r:id="rId3" invalidUrl="" action="" tgtFrame="" tooltip="" history="1" highlightClick="0" endSnd="0"/>
              </a:rPr>
              <a:t>Tripod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Shape 223"/>
          <p:cNvSpPr/>
          <p:nvPr>
            <p:ph type="sldImg"/>
          </p:nvPr>
        </p:nvSpPr>
        <p:spPr>
          <a:prstGeom prst="rect">
            <a:avLst/>
          </a:prstGeom>
        </p:spPr>
        <p:txBody>
          <a:bodyPr/>
          <a:lstStyle/>
          <a:p>
            <a:pPr/>
          </a:p>
        </p:txBody>
      </p:sp>
      <p:sp>
        <p:nvSpPr>
          <p:cNvPr id="224" name="Shape 224"/>
          <p:cNvSpPr/>
          <p:nvPr>
            <p:ph type="body" sz="quarter" idx="1"/>
          </p:nvPr>
        </p:nvSpPr>
        <p:spPr>
          <a:prstGeom prst="rect">
            <a:avLst/>
          </a:prstGeom>
        </p:spPr>
        <p:txBody>
          <a:bodyPr/>
          <a:lstStyle/>
          <a:p>
            <a:pPr marL="279400" indent="-279400">
              <a:lnSpc>
                <a:spcPct val="100000"/>
              </a:lnSpc>
              <a:buSzPct val="123000"/>
              <a:buChar char="•"/>
            </a:pPr>
            <a:r>
              <a:t>$550-$3000</a:t>
            </a:r>
          </a:p>
          <a:p>
            <a:pPr marL="279400" indent="-279400">
              <a:lnSpc>
                <a:spcPct val="100000"/>
              </a:lnSpc>
              <a:buSzPct val="123000"/>
              <a:buChar char="•"/>
            </a:pPr>
            <a:r>
              <a:rPr u="sng">
                <a:hlinkClick r:id="rId3" invalidUrl="" action="" tgtFrame="" tooltip="" history="1" highlightClick="0" endSnd="0"/>
              </a:rPr>
              <a:t>Tripod phone adaptor</a:t>
            </a:r>
          </a:p>
          <a:p>
            <a:pPr marL="279400" indent="-279400">
              <a:lnSpc>
                <a:spcPct val="100000"/>
              </a:lnSpc>
              <a:buSzPct val="123000"/>
              <a:buChar char="•"/>
            </a:pPr>
            <a:r>
              <a:rPr u="sng">
                <a:hlinkClick r:id="rId4" invalidUrl="" action="" tgtFrame="" tooltip="" history="1" highlightClick="0" endSnd="0"/>
              </a:rPr>
              <a:t>Final Cut Pro X</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Shape 229"/>
          <p:cNvSpPr/>
          <p:nvPr>
            <p:ph type="sldImg"/>
          </p:nvPr>
        </p:nvSpPr>
        <p:spPr>
          <a:prstGeom prst="rect">
            <a:avLst/>
          </a:prstGeom>
        </p:spPr>
        <p:txBody>
          <a:bodyPr/>
          <a:lstStyle/>
          <a:p>
            <a:pPr/>
          </a:p>
        </p:txBody>
      </p:sp>
      <p:sp>
        <p:nvSpPr>
          <p:cNvPr id="230" name="Shape 230"/>
          <p:cNvSpPr/>
          <p:nvPr>
            <p:ph type="body" sz="quarter" idx="1"/>
          </p:nvPr>
        </p:nvSpPr>
        <p:spPr>
          <a:prstGeom prst="rect">
            <a:avLst/>
          </a:prstGeom>
        </p:spPr>
        <p:txBody>
          <a:bodyPr/>
          <a:lstStyle/>
          <a:p>
            <a:pPr/>
            <a:r>
              <a:t>Define the purpose:</a:t>
            </a:r>
          </a:p>
          <a:p>
            <a:pPr marL="279400" indent="-279400">
              <a:buSzPct val="123000"/>
              <a:buChar char="•"/>
            </a:pPr>
            <a:r>
              <a:t>What a Sunday looks like</a:t>
            </a:r>
          </a:p>
          <a:p>
            <a:pPr marL="279400" indent="-279400">
              <a:buSzPct val="123000"/>
              <a:buChar char="•"/>
            </a:pPr>
            <a:r>
              <a:t>Testimony from parishioners</a:t>
            </a:r>
          </a:p>
          <a:p>
            <a:pPr marL="279400" indent="-279400">
              <a:buSzPct val="123000"/>
              <a:buChar char="•"/>
            </a:pPr>
            <a:r>
              <a:t>Invitation to event</a:t>
            </a:r>
          </a:p>
          <a:p>
            <a:pPr marL="279400" indent="-279400">
              <a:buSzPct val="123000"/>
              <a:buChar char="•"/>
            </a:pPr>
            <a:r>
              <a:t>Welcome video</a:t>
            </a:r>
          </a:p>
          <a:p>
            <a:pPr marL="279400" indent="-279400">
              <a:buSzPct val="123000"/>
              <a:buChar char="•"/>
            </a:pPr>
            <a:r>
              <a:t>A note from the Rector</a:t>
            </a:r>
          </a:p>
          <a:p>
            <a:pPr marL="279400" indent="-279400">
              <a:buSzPct val="123000"/>
              <a:buChar char="•"/>
            </a:pPr>
            <a:r>
              <a:t>Unpacking jargon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5" name="Shape 235"/>
          <p:cNvSpPr/>
          <p:nvPr>
            <p:ph type="sldImg"/>
          </p:nvPr>
        </p:nvSpPr>
        <p:spPr>
          <a:prstGeom prst="rect">
            <a:avLst/>
          </a:prstGeom>
        </p:spPr>
        <p:txBody>
          <a:bodyPr/>
          <a:lstStyle/>
          <a:p>
            <a:pPr/>
          </a:p>
        </p:txBody>
      </p:sp>
      <p:sp>
        <p:nvSpPr>
          <p:cNvPr id="236" name="Shape 236"/>
          <p:cNvSpPr/>
          <p:nvPr>
            <p:ph type="body" sz="quarter" idx="1"/>
          </p:nvPr>
        </p:nvSpPr>
        <p:spPr>
          <a:prstGeom prst="rect">
            <a:avLst/>
          </a:prstGeom>
        </p:spPr>
        <p:txBody>
          <a:bodyPr/>
          <a:lstStyle/>
          <a:p>
            <a:pPr marL="279400" indent="-279400">
              <a:lnSpc>
                <a:spcPct val="100000"/>
              </a:lnSpc>
              <a:buSzPct val="123000"/>
              <a:buChar char="•"/>
            </a:pPr>
            <a:r>
              <a:t>It might be a story of someone struggling with their gender or sexual orientation that found a home in your pews - a priest even.</a:t>
            </a:r>
          </a:p>
          <a:p>
            <a:pPr marL="279400" indent="-279400">
              <a:lnSpc>
                <a:spcPct val="100000"/>
              </a:lnSpc>
              <a:buSzPct val="123000"/>
              <a:buChar char="•"/>
            </a:pPr>
            <a:r>
              <a:t>It might be someone that was working on their power and privilege found a congregation committed to racial healing.</a:t>
            </a:r>
          </a:p>
          <a:p>
            <a:pPr marL="279400" indent="-279400">
              <a:lnSpc>
                <a:spcPct val="100000"/>
              </a:lnSpc>
              <a:buSzPct val="123000"/>
              <a:buChar char="•"/>
            </a:pPr>
            <a:r>
              <a:t>It might be a person that hear the Baptismal Covenant and was moved to tears by the belief that we must strive for justice and to respect the dignity of every human being.</a:t>
            </a:r>
          </a:p>
          <a:p>
            <a:pPr marL="279400" indent="-279400">
              <a:lnSpc>
                <a:spcPct val="100000"/>
              </a:lnSpc>
              <a:buSzPct val="123000"/>
              <a:buChar char="•"/>
            </a:pPr>
            <a:r>
              <a:t>These are but a few examples of the Goodness of God on full display in The Diocese and this is an invitation to bring that message forth into a broken world - a world that needs to know a God that says you are Beloved and you are loved unconditionally by me - and you are chosen by me to sow more of my belovedness into the world.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Shape 241"/>
          <p:cNvSpPr/>
          <p:nvPr>
            <p:ph type="sldImg"/>
          </p:nvPr>
        </p:nvSpPr>
        <p:spPr>
          <a:prstGeom prst="rect">
            <a:avLst/>
          </a:prstGeom>
        </p:spPr>
        <p:txBody>
          <a:bodyPr/>
          <a:lstStyle/>
          <a:p>
            <a:pPr/>
          </a:p>
        </p:txBody>
      </p:sp>
      <p:sp>
        <p:nvSpPr>
          <p:cNvPr id="242" name="Shape 242"/>
          <p:cNvSpPr/>
          <p:nvPr>
            <p:ph type="body" sz="quarter" idx="1"/>
          </p:nvPr>
        </p:nvSpPr>
        <p:spPr>
          <a:prstGeom prst="rect">
            <a:avLst/>
          </a:prstGeom>
        </p:spPr>
        <p:txBody>
          <a:bodyPr/>
          <a:lstStyle/>
          <a:p>
            <a:pPr>
              <a:lnSpc>
                <a:spcPct val="100000"/>
              </a:lnSpc>
            </a:pPr>
            <a:r>
              <a:t>Time/Date</a:t>
            </a:r>
          </a:p>
          <a:p>
            <a:pPr>
              <a:lnSpc>
                <a:spcPct val="100000"/>
              </a:lnSpc>
            </a:pPr>
            <a:r>
              <a:t>Shooting mode(s)</a:t>
            </a:r>
          </a:p>
          <a:p>
            <a:pPr>
              <a:lnSpc>
                <a:spcPct val="100000"/>
              </a:lnSpc>
            </a:pPr>
            <a:r>
              <a:t>4K at 30 and 60 FPS</a:t>
            </a:r>
          </a:p>
          <a:p>
            <a:pPr marL="279400" indent="-279400">
              <a:lnSpc>
                <a:spcPct val="100000"/>
              </a:lnSpc>
              <a:buSzPct val="123000"/>
              <a:buChar char="•"/>
            </a:pPr>
            <a:r>
              <a:t>Why 4K?</a:t>
            </a:r>
          </a:p>
          <a:p>
            <a:pPr marL="279400" indent="-279400">
              <a:lnSpc>
                <a:spcPct val="100000"/>
              </a:lnSpc>
              <a:buSzPct val="123000"/>
              <a:buChar char="•"/>
            </a:pPr>
            <a:r>
              <a:t>Why 30 and 60? 30 is standard and 60 gives us buttery slow motion</a:t>
            </a:r>
          </a:p>
          <a:p>
            <a:pPr marL="279400" indent="-279400">
              <a:lnSpc>
                <a:spcPct val="100000"/>
              </a:lnSpc>
              <a:buSzPct val="123000"/>
              <a:buChar char="•"/>
            </a:pPr>
            <a:r>
              <a:t>Why mp4?</a:t>
            </a:r>
          </a:p>
          <a:p>
            <a:pPr>
              <a:lnSpc>
                <a:spcPct val="100000"/>
              </a:lnSpc>
            </a:pPr>
            <a:r>
              <a:t>ISO</a:t>
            </a:r>
          </a:p>
          <a:p>
            <a:pPr marL="279400" indent="-279400">
              <a:lnSpc>
                <a:spcPct val="100000"/>
              </a:lnSpc>
              <a:buSzPct val="123000"/>
              <a:buChar char="•"/>
            </a:pPr>
            <a:r>
              <a:t>Sensitivity to light</a:t>
            </a:r>
          </a:p>
          <a:p>
            <a:pPr>
              <a:lnSpc>
                <a:spcPct val="100000"/>
              </a:lnSpc>
            </a:pPr>
            <a:r>
              <a:t>-3 to +3</a:t>
            </a:r>
          </a:p>
          <a:p>
            <a:pPr marL="279400" indent="-279400">
              <a:lnSpc>
                <a:spcPct val="100000"/>
              </a:lnSpc>
              <a:buSzPct val="123000"/>
              <a:buChar char="•"/>
            </a:pPr>
            <a:r>
              <a:t>STOPS for exposure</a:t>
            </a:r>
          </a:p>
          <a:p>
            <a:pPr>
              <a:lnSpc>
                <a:spcPct val="100000"/>
              </a:lnSpc>
            </a:pPr>
            <a:r>
              <a:t>Creating Bokeh</a:t>
            </a:r>
          </a:p>
          <a:p>
            <a:pPr marL="279400" indent="-279400">
              <a:lnSpc>
                <a:spcPct val="100000"/>
              </a:lnSpc>
              <a:buSzPct val="123000"/>
              <a:buChar char="•"/>
            </a:pPr>
            <a:r>
              <a:t>Depth of field and blurred backgrounds</a:t>
            </a:r>
          </a:p>
          <a:p>
            <a:pPr>
              <a:lnSpc>
                <a:spcPct val="100000"/>
              </a:lnSpc>
            </a:pPr>
            <a:r>
              <a:t>Manual focus peaking</a:t>
            </a:r>
          </a:p>
          <a:p>
            <a:pPr marL="279400" indent="-279400">
              <a:lnSpc>
                <a:spcPct val="100000"/>
              </a:lnSpc>
              <a:buSzPct val="123000"/>
              <a:buChar char="•"/>
            </a:pPr>
            <a:r>
              <a:t>Make sure everything is in focus!</a:t>
            </a:r>
          </a:p>
          <a:p>
            <a:pPr>
              <a:lnSpc>
                <a:spcPct val="100000"/>
              </a:lnSpc>
            </a:pPr>
            <a:r>
              <a:t>Horizontal axis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 name="Shape 247"/>
          <p:cNvSpPr/>
          <p:nvPr>
            <p:ph type="sldImg"/>
          </p:nvPr>
        </p:nvSpPr>
        <p:spPr>
          <a:prstGeom prst="rect">
            <a:avLst/>
          </a:prstGeom>
        </p:spPr>
        <p:txBody>
          <a:bodyPr/>
          <a:lstStyle/>
          <a:p>
            <a:pPr/>
          </a:p>
        </p:txBody>
      </p:sp>
      <p:sp>
        <p:nvSpPr>
          <p:cNvPr id="248" name="Shape 248"/>
          <p:cNvSpPr/>
          <p:nvPr>
            <p:ph type="body" sz="quarter" idx="1"/>
          </p:nvPr>
        </p:nvSpPr>
        <p:spPr>
          <a:prstGeom prst="rect">
            <a:avLst/>
          </a:prstGeom>
        </p:spPr>
        <p:txBody>
          <a:bodyPr/>
          <a:lstStyle/>
          <a:p>
            <a:pPr>
              <a:lnSpc>
                <a:spcPct val="100000"/>
              </a:lnSpc>
            </a:pPr>
            <a:r>
              <a:t>We will cover:</a:t>
            </a:r>
          </a:p>
          <a:p>
            <a:pPr marL="279400" indent="-279400">
              <a:lnSpc>
                <a:spcPct val="100000"/>
              </a:lnSpc>
              <a:buSzPct val="123000"/>
              <a:buChar char="•"/>
            </a:pPr>
            <a:r>
              <a:t>Final Cut Pro X (comp to Premiere Pro)</a:t>
            </a:r>
          </a:p>
          <a:p>
            <a:pPr>
              <a:lnSpc>
                <a:spcPct val="100000"/>
              </a:lnSpc>
            </a:pPr>
            <a:r>
              <a:t>Post production tips covered:</a:t>
            </a:r>
          </a:p>
          <a:p>
            <a:pPr marL="279400" indent="-279400">
              <a:lnSpc>
                <a:spcPct val="100000"/>
              </a:lnSpc>
              <a:buSzPct val="123000"/>
              <a:buChar char="•"/>
            </a:pPr>
            <a:r>
              <a:t>File management</a:t>
            </a:r>
          </a:p>
          <a:p>
            <a:pPr marL="279400" indent="-279400">
              <a:lnSpc>
                <a:spcPct val="100000"/>
              </a:lnSpc>
              <a:buSzPct val="123000"/>
              <a:buChar char="•"/>
            </a:pPr>
            <a:r>
              <a:t>Using blade, trim, spreading timeline</a:t>
            </a:r>
          </a:p>
          <a:p>
            <a:pPr marL="279400" indent="-279400">
              <a:lnSpc>
                <a:spcPct val="100000"/>
              </a:lnSpc>
              <a:buSzPct val="123000"/>
              <a:buChar char="•"/>
            </a:pPr>
            <a:r>
              <a:t>Audio syncing and multicam</a:t>
            </a:r>
          </a:p>
          <a:p>
            <a:pPr marL="279400" indent="-279400">
              <a:lnSpc>
                <a:spcPct val="100000"/>
              </a:lnSpc>
              <a:buSzPct val="123000"/>
              <a:buChar char="•"/>
            </a:pPr>
            <a:r>
              <a:t>Stacking b-roll and automatic speeds</a:t>
            </a:r>
          </a:p>
          <a:p>
            <a:pPr marL="279400" indent="-279400">
              <a:lnSpc>
                <a:spcPct val="100000"/>
              </a:lnSpc>
              <a:buSzPct val="123000"/>
              <a:buChar char="•"/>
            </a:pPr>
            <a:r>
              <a:t>Using text and cross dissolve</a:t>
            </a:r>
          </a:p>
          <a:p>
            <a:pPr marL="279400" indent="-279400">
              <a:lnSpc>
                <a:spcPct val="100000"/>
              </a:lnSpc>
              <a:buSzPct val="123000"/>
              <a:buChar char="•"/>
            </a:pPr>
            <a:r>
              <a:t>Using opacities and color grading</a:t>
            </a:r>
          </a:p>
          <a:p>
            <a:pPr marL="279400" indent="-279400">
              <a:lnSpc>
                <a:spcPct val="100000"/>
              </a:lnSpc>
              <a:buSzPct val="123000"/>
              <a:buChar char="•"/>
            </a:pPr>
            <a:r>
              <a:t>Exporting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Shape 169"/>
          <p:cNvSpPr/>
          <p:nvPr>
            <p:ph type="sldImg"/>
          </p:nvPr>
        </p:nvSpPr>
        <p:spPr>
          <a:prstGeom prst="rect">
            <a:avLst/>
          </a:prstGeom>
        </p:spPr>
        <p:txBody>
          <a:bodyPr/>
          <a:lstStyle/>
          <a:p>
            <a:pPr/>
          </a:p>
        </p:txBody>
      </p:sp>
      <p:sp>
        <p:nvSpPr>
          <p:cNvPr id="170" name="Shape 170"/>
          <p:cNvSpPr/>
          <p:nvPr>
            <p:ph type="body" sz="quarter" idx="1"/>
          </p:nvPr>
        </p:nvSpPr>
        <p:spPr>
          <a:prstGeom prst="rect">
            <a:avLst/>
          </a:prstGeom>
        </p:spPr>
        <p:txBody>
          <a:bodyPr/>
          <a:lstStyle/>
          <a:p>
            <a:pPr/>
            <a:r>
              <a:t>From my friend Brandon Cox - an ex-evangelical who worked with Rick Warren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Shape 175"/>
          <p:cNvSpPr/>
          <p:nvPr>
            <p:ph type="sldImg"/>
          </p:nvPr>
        </p:nvSpPr>
        <p:spPr>
          <a:prstGeom prst="rect">
            <a:avLst/>
          </a:prstGeom>
        </p:spPr>
        <p:txBody>
          <a:bodyPr/>
          <a:lstStyle/>
          <a:p>
            <a:pPr/>
          </a:p>
        </p:txBody>
      </p:sp>
      <p:sp>
        <p:nvSpPr>
          <p:cNvPr id="176" name="Shape 176"/>
          <p:cNvSpPr/>
          <p:nvPr>
            <p:ph type="body" sz="quarter" idx="1"/>
          </p:nvPr>
        </p:nvSpPr>
        <p:spPr>
          <a:prstGeom prst="rect">
            <a:avLst/>
          </a:prstGeom>
        </p:spPr>
        <p:txBody>
          <a:bodyPr/>
          <a:lstStyle/>
          <a:p>
            <a:pPr marL="279400" indent="-279400">
              <a:lnSpc>
                <a:spcPct val="100000"/>
              </a:lnSpc>
              <a:buSzPct val="123000"/>
              <a:buChar char="•"/>
            </a:pPr>
            <a:r>
              <a:t>Video has taken priority over stills</a:t>
            </a:r>
          </a:p>
          <a:p>
            <a:pPr marL="279400" indent="-279400">
              <a:lnSpc>
                <a:spcPct val="100000"/>
              </a:lnSpc>
              <a:buSzPct val="123000"/>
              <a:buChar char="•"/>
            </a:pPr>
            <a:r>
              <a:t>The infrastructure for video continues to grow</a:t>
            </a:r>
          </a:p>
          <a:p>
            <a:pPr marL="279400" indent="-279400">
              <a:lnSpc>
                <a:spcPct val="100000"/>
              </a:lnSpc>
              <a:buSzPct val="123000"/>
              <a:buChar char="•"/>
            </a:pPr>
            <a:r>
              <a:t>TikTok and Reels are examples of video growth</a:t>
            </a:r>
          </a:p>
          <a:p>
            <a:pPr marL="279400" indent="-279400">
              <a:lnSpc>
                <a:spcPct val="100000"/>
              </a:lnSpc>
              <a:buSzPct val="123000"/>
              <a:buChar char="•"/>
            </a:pPr>
            <a:r>
              <a:t>Video increases engagement across social platforms</a:t>
            </a:r>
          </a:p>
          <a:p>
            <a:pPr marL="279400" indent="-279400">
              <a:lnSpc>
                <a:spcPct val="100000"/>
              </a:lnSpc>
              <a:buSzPct val="123000"/>
              <a:buChar char="•"/>
            </a:pPr>
            <a:r>
              <a:t>Younger generations are interested in the video presented on your channels and website</a:t>
            </a:r>
          </a:p>
          <a:p>
            <a:pPr marL="279400" indent="-279400">
              <a:lnSpc>
                <a:spcPct val="100000"/>
              </a:lnSpc>
              <a:buSzPct val="123000"/>
              <a:buChar char="•"/>
            </a:pPr>
            <a:r>
              <a:t>It is another way to share a story - and when mastered can be faster than writing a story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Shape 181"/>
          <p:cNvSpPr/>
          <p:nvPr>
            <p:ph type="sldImg"/>
          </p:nvPr>
        </p:nvSpPr>
        <p:spPr>
          <a:prstGeom prst="rect">
            <a:avLst/>
          </a:prstGeom>
        </p:spPr>
        <p:txBody>
          <a:bodyPr/>
          <a:lstStyle/>
          <a:p>
            <a:pPr/>
          </a:p>
        </p:txBody>
      </p:sp>
      <p:sp>
        <p:nvSpPr>
          <p:cNvPr id="182" name="Shape 182"/>
          <p:cNvSpPr/>
          <p:nvPr>
            <p:ph type="body" sz="quarter" idx="1"/>
          </p:nvPr>
        </p:nvSpPr>
        <p:spPr>
          <a:prstGeom prst="rect">
            <a:avLst/>
          </a:prstGeom>
        </p:spPr>
        <p:txBody>
          <a:bodyPr/>
          <a:lstStyle/>
          <a:p>
            <a:pPr>
              <a:lnSpc>
                <a:spcPct val="100000"/>
              </a:lnSpc>
            </a:pPr>
            <a:r>
              <a:t>Cameras</a:t>
            </a:r>
          </a:p>
          <a:p>
            <a:pPr marL="279400" indent="-279400">
              <a:lnSpc>
                <a:spcPct val="100000"/>
              </a:lnSpc>
              <a:buSzPct val="123000"/>
              <a:buChar char="•"/>
            </a:pPr>
            <a:r>
              <a:rPr u="sng">
                <a:hlinkClick r:id="rId3" invalidUrl="" action="" tgtFrame="" tooltip="" history="1" highlightClick="0" endSnd="0"/>
              </a:rPr>
              <a:t>GH5</a:t>
            </a:r>
          </a:p>
          <a:p>
            <a:pPr marL="279400" indent="-279400">
              <a:lnSpc>
                <a:spcPct val="100000"/>
              </a:lnSpc>
              <a:buSzPct val="123000"/>
              <a:buChar char="•"/>
            </a:pPr>
            <a:r>
              <a:rPr u="sng">
                <a:hlinkClick r:id="rId4" invalidUrl="" action="" tgtFrame="" tooltip="" history="1" highlightClick="0" endSnd="0"/>
              </a:rPr>
              <a:t>G85</a:t>
            </a:r>
          </a:p>
          <a:p>
            <a:pPr marL="279400" indent="-279400">
              <a:lnSpc>
                <a:spcPct val="100000"/>
              </a:lnSpc>
              <a:buSzPct val="123000"/>
              <a:buChar char="•"/>
            </a:pPr>
            <a:r>
              <a:t>Use Micro 4:3 lenses OR EF glass with </a:t>
            </a:r>
            <a:r>
              <a:rPr u="sng">
                <a:hlinkClick r:id="rId5" invalidUrl="" action="" tgtFrame="" tooltip="" history="1" highlightClick="0" endSnd="0"/>
              </a:rPr>
              <a:t>adapter</a:t>
            </a:r>
          </a:p>
          <a:p>
            <a:pPr marL="279400" indent="-279400">
              <a:lnSpc>
                <a:spcPct val="100000"/>
              </a:lnSpc>
              <a:buSzPct val="123000"/>
              <a:buChar char="•"/>
            </a:pPr>
            <a:r>
              <a:t>Panasonic </a:t>
            </a:r>
            <a:r>
              <a:rPr u="sng">
                <a:hlinkClick r:id="rId6" invalidUrl="" action="" tgtFrame="" tooltip="" history="1" highlightClick="0" endSnd="0"/>
              </a:rPr>
              <a:t>25mm</a:t>
            </a:r>
          </a:p>
          <a:p>
            <a:pPr marL="279400" indent="-279400">
              <a:lnSpc>
                <a:spcPct val="100000"/>
              </a:lnSpc>
              <a:buSzPct val="123000"/>
              <a:buChar char="•"/>
            </a:pPr>
            <a:r>
              <a:t>Telephoto </a:t>
            </a:r>
            <a:r>
              <a:rPr u="sng">
                <a:hlinkClick r:id="rId7" invalidUrl="" action="" tgtFrame="" tooltip="" history="1" highlightClick="0" endSnd="0"/>
              </a:rPr>
              <a:t>40-150mm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Shape 187"/>
          <p:cNvSpPr/>
          <p:nvPr>
            <p:ph type="sldImg"/>
          </p:nvPr>
        </p:nvSpPr>
        <p:spPr>
          <a:prstGeom prst="rect">
            <a:avLst/>
          </a:prstGeom>
        </p:spPr>
        <p:txBody>
          <a:bodyPr/>
          <a:lstStyle/>
          <a:p>
            <a:pPr/>
          </a:p>
        </p:txBody>
      </p:sp>
      <p:sp>
        <p:nvSpPr>
          <p:cNvPr id="188" name="Shape 188"/>
          <p:cNvSpPr/>
          <p:nvPr>
            <p:ph type="body" sz="quarter" idx="1"/>
          </p:nvPr>
        </p:nvSpPr>
        <p:spPr>
          <a:prstGeom prst="rect">
            <a:avLst/>
          </a:prstGeom>
        </p:spPr>
        <p:txBody>
          <a:bodyPr/>
          <a:lstStyle/>
          <a:p>
            <a:pPr/>
            <a:r>
              <a:rPr u="sng">
                <a:hlinkClick r:id="rId3" invalidUrl="" action="" tgtFrame="" tooltip="" history="1" highlightClick="0" endSnd="0"/>
              </a:rPr>
              <a:t>Canon RP</a:t>
            </a:r>
          </a:p>
          <a:p>
            <a:pPr marL="279400" indent="-279400">
              <a:buSzPct val="123000"/>
              <a:buChar char="•"/>
            </a:pPr>
            <a:r>
              <a:t>Uses RF lenses OR EF lenses with </a:t>
            </a:r>
            <a:r>
              <a:rPr u="sng">
                <a:hlinkClick r:id="rId4" invalidUrl="" action="" tgtFrame="" tooltip="" history="1" highlightClick="0" endSnd="0"/>
              </a:rPr>
              <a:t>adapter</a:t>
            </a:r>
            <a:r>
              <a:t> (cheaper)</a:t>
            </a:r>
          </a:p>
          <a:p>
            <a:pPr marL="279400" indent="-279400">
              <a:buSzPct val="123000"/>
              <a:buChar char="•"/>
            </a:pPr>
            <a:r>
              <a:t>Canon RF glass </a:t>
            </a:r>
            <a:r>
              <a:rPr u="sng">
                <a:hlinkClick r:id="rId5" invalidUrl="" action="" tgtFrame="" tooltip="" history="1" highlightClick="0" endSnd="0"/>
              </a:rPr>
              <a:t>50mm</a:t>
            </a:r>
          </a:p>
          <a:p>
            <a:pPr marL="279400" indent="-279400">
              <a:buSzPct val="123000"/>
              <a:buChar char="•"/>
            </a:pPr>
            <a:r>
              <a:t>Telephoto lens </a:t>
            </a:r>
            <a:r>
              <a:rPr u="sng">
                <a:hlinkClick r:id="rId6" invalidUrl="" action="" tgtFrame="" tooltip="" history="1" highlightClick="0" endSnd="0"/>
              </a:rPr>
              <a:t>70-200mm</a:t>
            </a:r>
          </a:p>
          <a:p>
            <a:pPr/>
            <a:r>
              <a:t>Pros and Cons of both:</a:t>
            </a:r>
          </a:p>
          <a:p>
            <a:pPr marL="279400" indent="-279400">
              <a:lnSpc>
                <a:spcPct val="100000"/>
              </a:lnSpc>
              <a:buSzPct val="123000"/>
              <a:buChar char="•"/>
            </a:pPr>
            <a:r>
              <a:t>Panasonic is geared more for video</a:t>
            </a:r>
          </a:p>
          <a:p>
            <a:pPr marL="279400" indent="-279400">
              <a:lnSpc>
                <a:spcPct val="100000"/>
              </a:lnSpc>
              <a:buSzPct val="123000"/>
              <a:buChar char="•"/>
            </a:pPr>
            <a:r>
              <a:t>Canon is geared more for photo</a:t>
            </a:r>
          </a:p>
          <a:p>
            <a:pPr marL="279400" indent="-279400">
              <a:lnSpc>
                <a:spcPct val="100000"/>
              </a:lnSpc>
              <a:buSzPct val="123000"/>
              <a:buChar char="•"/>
              <a:defRPr b="1"/>
            </a:pPr>
            <a:r>
              <a:t>Both can be used for either application</a:t>
            </a:r>
          </a:p>
          <a:p>
            <a:pPr marL="279400" indent="-279400">
              <a:lnSpc>
                <a:spcPct val="100000"/>
              </a:lnSpc>
              <a:buSzPct val="123000"/>
              <a:buChar char="•"/>
            </a:pPr>
            <a:r>
              <a:t>Panasonic has cheaper bodies but less glass options</a:t>
            </a:r>
          </a:p>
          <a:p>
            <a:pPr marL="279400" indent="-279400">
              <a:lnSpc>
                <a:spcPct val="100000"/>
              </a:lnSpc>
              <a:buSzPct val="123000"/>
              <a:buChar char="•"/>
            </a:pPr>
            <a:r>
              <a:t>Canon has more expensive bodies but is more universal</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Shape 193"/>
          <p:cNvSpPr/>
          <p:nvPr>
            <p:ph type="sldImg"/>
          </p:nvPr>
        </p:nvSpPr>
        <p:spPr>
          <a:prstGeom prst="rect">
            <a:avLst/>
          </a:prstGeom>
        </p:spPr>
        <p:txBody>
          <a:bodyPr/>
          <a:lstStyle/>
          <a:p>
            <a:pPr/>
          </a:p>
        </p:txBody>
      </p:sp>
      <p:sp>
        <p:nvSpPr>
          <p:cNvPr id="194" name="Shape 194"/>
          <p:cNvSpPr/>
          <p:nvPr>
            <p:ph type="body" sz="quarter" idx="1"/>
          </p:nvPr>
        </p:nvSpPr>
        <p:spPr>
          <a:prstGeom prst="rect">
            <a:avLst/>
          </a:prstGeom>
        </p:spPr>
        <p:txBody>
          <a:bodyPr/>
          <a:lstStyle/>
          <a:p>
            <a:pPr>
              <a:lnSpc>
                <a:spcPct val="100000"/>
              </a:lnSpc>
            </a:pPr>
            <a:r>
              <a:rPr u="sng">
                <a:hlinkClick r:id="rId3" invalidUrl="" action="" tgtFrame="" tooltip="" history="1" highlightClick="0" endSnd="0"/>
              </a:rPr>
              <a:t>Tascam DR-10L</a:t>
            </a:r>
          </a:p>
          <a:p>
            <a:pPr marL="279400" indent="-279400">
              <a:lnSpc>
                <a:spcPct val="100000"/>
              </a:lnSpc>
              <a:buSzPct val="123000"/>
              <a:buChar char="•"/>
            </a:pPr>
            <a:r>
              <a:t>This is an all in one audio solution</a:t>
            </a:r>
          </a:p>
          <a:p>
            <a:pPr>
              <a:lnSpc>
                <a:spcPct val="100000"/>
              </a:lnSpc>
            </a:pPr>
            <a:r>
              <a:rPr u="sng">
                <a:hlinkClick r:id="rId4" invalidUrl="" action="" tgtFrame="" tooltip="" history="1" highlightClick="0" endSnd="0"/>
              </a:rPr>
              <a:t>Rode NTG2</a:t>
            </a:r>
          </a:p>
          <a:p>
            <a:pPr marL="279400" indent="-279400">
              <a:lnSpc>
                <a:spcPct val="100000"/>
              </a:lnSpc>
              <a:buSzPct val="123000"/>
              <a:buChar char="•"/>
            </a:pPr>
            <a:r>
              <a:t>The golden standard shotgun mic</a:t>
            </a:r>
          </a:p>
          <a:p>
            <a:pPr>
              <a:lnSpc>
                <a:spcPct val="100000"/>
              </a:lnSpc>
            </a:pPr>
            <a:r>
              <a:t>Zoom H5 or H6</a:t>
            </a:r>
          </a:p>
          <a:p>
            <a:pPr marL="279400" indent="-279400">
              <a:lnSpc>
                <a:spcPct val="100000"/>
              </a:lnSpc>
              <a:buSzPct val="123000"/>
              <a:buChar char="•"/>
            </a:pPr>
            <a:r>
              <a:t>Plug and play recorders</a:t>
            </a:r>
          </a:p>
          <a:p>
            <a:pPr marL="279400" indent="-279400">
              <a:lnSpc>
                <a:spcPct val="100000"/>
              </a:lnSpc>
              <a:buSzPct val="123000"/>
              <a:buChar char="•"/>
            </a:pPr>
            <a:r>
              <a:rPr u="sng">
                <a:hlinkClick r:id="rId5" invalidUrl="" action="" tgtFrame="" tooltip="" history="1" highlightClick="0" endSnd="0"/>
              </a:rPr>
              <a:t>H5</a:t>
            </a:r>
          </a:p>
          <a:p>
            <a:pPr marL="279400" indent="-279400">
              <a:lnSpc>
                <a:spcPct val="100000"/>
              </a:lnSpc>
              <a:buSzPct val="123000"/>
              <a:buChar char="•"/>
            </a:pPr>
            <a:r>
              <a:rPr u="sng">
                <a:hlinkClick r:id="rId6" invalidUrl="" action="" tgtFrame="" tooltip="" history="1" highlightClick="0" endSnd="0"/>
              </a:rPr>
              <a:t>H6</a:t>
            </a:r>
            <a:r>
              <a:t> (4 channels)</a:t>
            </a:r>
          </a:p>
          <a:p>
            <a:pPr>
              <a:lnSpc>
                <a:spcPct val="100000"/>
              </a:lnSpc>
            </a:pPr>
            <a:r>
              <a:t>70% of viewers will hand with poorer video quality but will ditch it if the audio is poor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Shape 199"/>
          <p:cNvSpPr/>
          <p:nvPr>
            <p:ph type="sldImg"/>
          </p:nvPr>
        </p:nvSpPr>
        <p:spPr>
          <a:prstGeom prst="rect">
            <a:avLst/>
          </a:prstGeom>
        </p:spPr>
        <p:txBody>
          <a:bodyPr/>
          <a:lstStyle/>
          <a:p>
            <a:pPr/>
          </a:p>
        </p:txBody>
      </p:sp>
      <p:sp>
        <p:nvSpPr>
          <p:cNvPr id="200" name="Shape 200"/>
          <p:cNvSpPr/>
          <p:nvPr>
            <p:ph type="body" sz="quarter" idx="1"/>
          </p:nvPr>
        </p:nvSpPr>
        <p:spPr>
          <a:prstGeom prst="rect">
            <a:avLst/>
          </a:prstGeom>
        </p:spPr>
        <p:txBody>
          <a:bodyPr/>
          <a:lstStyle>
            <a:lvl1pPr>
              <a:lnSpc>
                <a:spcPct val="100000"/>
              </a:lnSpc>
              <a:defRPr u="sng">
                <a:hlinkClick r:id="rId3" invalidUrl="" action="" tgtFrame="" tooltip="" history="1" highlightClick="0" endSnd="0"/>
              </a:defRPr>
            </a:lvl1pPr>
          </a:lstStyle>
          <a:p>
            <a:pPr>
              <a:defRPr u="none"/>
            </a:pPr>
            <a:r>
              <a:rPr u="sng">
                <a:hlinkClick r:id="rId3" invalidUrl="" action="" tgtFrame="" tooltip="" history="1" highlightClick="0" endSnd="0"/>
              </a:rPr>
              <a:t>Tascam DR-10L</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Shape 205"/>
          <p:cNvSpPr/>
          <p:nvPr>
            <p:ph type="sldImg"/>
          </p:nvPr>
        </p:nvSpPr>
        <p:spPr>
          <a:prstGeom prst="rect">
            <a:avLst/>
          </a:prstGeom>
        </p:spPr>
        <p:txBody>
          <a:bodyPr/>
          <a:lstStyle/>
          <a:p>
            <a:pPr/>
          </a:p>
        </p:txBody>
      </p:sp>
      <p:sp>
        <p:nvSpPr>
          <p:cNvPr id="206" name="Shape 206"/>
          <p:cNvSpPr/>
          <p:nvPr>
            <p:ph type="body" sz="quarter" idx="1"/>
          </p:nvPr>
        </p:nvSpPr>
        <p:spPr>
          <a:prstGeom prst="rect">
            <a:avLst/>
          </a:prstGeom>
        </p:spPr>
        <p:txBody>
          <a:bodyPr/>
          <a:lstStyle/>
          <a:p>
            <a:pPr/>
            <a:r>
              <a:t>Lighting</a:t>
            </a:r>
          </a:p>
          <a:p>
            <a:pPr marL="279400" indent="-279400">
              <a:lnSpc>
                <a:spcPct val="100000"/>
              </a:lnSpc>
              <a:buSzPct val="123000"/>
              <a:buChar char="•"/>
            </a:pPr>
            <a:r>
              <a:rPr u="sng">
                <a:hlinkClick r:id="rId3" invalidUrl="" action="" tgtFrame="" tooltip="" history="1" highlightClick="0" endSnd="0"/>
              </a:rPr>
              <a:t>Neewer Panels</a:t>
            </a:r>
          </a:p>
          <a:p>
            <a:pPr lvl="1" marL="889000" indent="-279400">
              <a:lnSpc>
                <a:spcPct val="100000"/>
              </a:lnSpc>
              <a:buSzPct val="123000"/>
              <a:buChar char="•"/>
            </a:pPr>
            <a:r>
              <a:t>Afforable lighting</a:t>
            </a:r>
          </a:p>
          <a:p>
            <a:pPr marL="279400" indent="-279400">
              <a:lnSpc>
                <a:spcPct val="100000"/>
              </a:lnSpc>
              <a:buSzPct val="123000"/>
              <a:buChar char="•"/>
            </a:pPr>
            <a:r>
              <a:t>A cloudy day provides perfect outdoor lighting</a:t>
            </a:r>
          </a:p>
          <a:p>
            <a:pPr marL="279400" indent="-279400">
              <a:lnSpc>
                <a:spcPct val="100000"/>
              </a:lnSpc>
              <a:buSzPct val="123000"/>
              <a:buChar char="•"/>
            </a:pPr>
            <a:r>
              <a:t>Lighting is third on my list behind the quality of audio and video and is a supplemental piece - don’t get hung up on it if you can make do with natural light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Shape 211"/>
          <p:cNvSpPr/>
          <p:nvPr>
            <p:ph type="sldImg"/>
          </p:nvPr>
        </p:nvSpPr>
        <p:spPr>
          <a:prstGeom prst="rect">
            <a:avLst/>
          </a:prstGeom>
        </p:spPr>
        <p:txBody>
          <a:bodyPr/>
          <a:lstStyle/>
          <a:p>
            <a:pPr/>
          </a:p>
        </p:txBody>
      </p:sp>
      <p:sp>
        <p:nvSpPr>
          <p:cNvPr id="212" name="Shape 212"/>
          <p:cNvSpPr/>
          <p:nvPr>
            <p:ph type="body" sz="quarter" idx="1"/>
          </p:nvPr>
        </p:nvSpPr>
        <p:spPr>
          <a:prstGeom prst="rect">
            <a:avLst/>
          </a:prstGeom>
        </p:spPr>
        <p:txBody>
          <a:bodyPr/>
          <a:lstStyle>
            <a:lvl1pPr marL="279400" indent="-279400">
              <a:buSzPct val="123000"/>
              <a:buChar char="•"/>
              <a:defRPr u="sng">
                <a:hlinkClick r:id="rId3" invalidUrl="" action="" tgtFrame="" tooltip="" history="1" highlightClick="0" endSnd="0"/>
              </a:defRPr>
            </a:lvl1pPr>
          </a:lstStyle>
          <a:p>
            <a:pPr>
              <a:defRPr u="none"/>
            </a:pPr>
            <a:r>
              <a:rPr u="sng">
                <a:hlinkClick r:id="rId3" invalidUrl="" action="" tgtFrame="" tooltip="" history="1" highlightClick="0" endSnd="0"/>
              </a:rPr>
              <a:t>Tripod</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lvl1pPr>
          </a:lstStyle>
          <a:p>
            <a:pPr/>
            <a:r>
              <a:t>Presentation Title</a:t>
            </a:r>
          </a:p>
        </p:txBody>
      </p:sp>
      <p:sp>
        <p:nvSpPr>
          <p:cNvPr id="13" name="Body Level One…"/>
          <p:cNvSpPr txBox="1"/>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Body Level One…"/>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107" name="Fact 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Attribution"/>
          <p:cNvSpPr txBox="1"/>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116" name="Body Level One…"/>
          <p:cNvSpPr txBox="1"/>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Bowl of salad with fried rice, boiled eggs, and chopsticks"/>
          <p:cNvSpPr/>
          <p:nvPr>
            <p:ph type="pic" sz="quarter" idx="21"/>
          </p:nvPr>
        </p:nvSpPr>
        <p:spPr>
          <a:xfrm>
            <a:off x="15760700" y="1016000"/>
            <a:ext cx="7439099" cy="5949678"/>
          </a:xfrm>
          <a:prstGeom prst="rect">
            <a:avLst/>
          </a:prstGeom>
        </p:spPr>
        <p:txBody>
          <a:bodyPr lIns="91439" tIns="45719" rIns="91439" bIns="45719">
            <a:noAutofit/>
          </a:bodyPr>
          <a:lstStyle/>
          <a:p>
            <a:pPr/>
          </a:p>
        </p:txBody>
      </p:sp>
      <p:sp>
        <p:nvSpPr>
          <p:cNvPr id="125" name="Bowl with salmon cakes, salad, and hummus "/>
          <p:cNvSpPr/>
          <p:nvPr>
            <p:ph type="pic" sz="half" idx="22"/>
          </p:nvPr>
        </p:nvSpPr>
        <p:spPr>
          <a:xfrm>
            <a:off x="13500100" y="3978275"/>
            <a:ext cx="10439400" cy="12150181"/>
          </a:xfrm>
          <a:prstGeom prst="rect">
            <a:avLst/>
          </a:prstGeom>
        </p:spPr>
        <p:txBody>
          <a:bodyPr lIns="91439" tIns="45719" rIns="91439" bIns="45719">
            <a:noAutofit/>
          </a:bodyPr>
          <a:lstStyle/>
          <a:p>
            <a:pPr/>
          </a:p>
        </p:txBody>
      </p:sp>
      <p:sp>
        <p:nvSpPr>
          <p:cNvPr id="126" name="Bowl of pappardelle pasta with parsley butter, roasted hazelnuts, and shaved parmesan cheese"/>
          <p:cNvSpPr/>
          <p:nvPr>
            <p:ph type="pic" idx="23"/>
          </p:nvPr>
        </p:nvSpPr>
        <p:spPr>
          <a:xfrm>
            <a:off x="-139700" y="495300"/>
            <a:ext cx="16611600" cy="12458700"/>
          </a:xfrm>
          <a:prstGeom prst="rect">
            <a:avLst/>
          </a:prstGeom>
        </p:spPr>
        <p:txBody>
          <a:bodyPr lIns="91439" tIns="45719" rIns="91439" bIns="45719">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bowl of salad with fried rice, boiled eggs, and chopsticks"/>
          <p:cNvSpPr/>
          <p:nvPr>
            <p:ph type="pic" idx="21"/>
          </p:nvPr>
        </p:nvSpPr>
        <p:spPr>
          <a:xfrm>
            <a:off x="-1333500" y="-5524500"/>
            <a:ext cx="27051000" cy="21640800"/>
          </a:xfrm>
          <a:prstGeom prst="rect">
            <a:avLst/>
          </a:prstGeom>
        </p:spPr>
        <p:txBody>
          <a:bodyPr lIns="91439" tIns="45719" rIns="91439" bIns="45719">
            <a:noAutofit/>
          </a:bodyPr>
          <a:lstStyle/>
          <a:p>
            <a:pPr/>
          </a:p>
        </p:txBody>
      </p:sp>
      <p:sp>
        <p:nvSpPr>
          <p:cNvPr id="13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Avocados and limes"/>
          <p:cNvSpPr/>
          <p:nvPr>
            <p:ph type="pic" idx="21"/>
          </p:nvPr>
        </p:nvSpPr>
        <p:spPr>
          <a:xfrm>
            <a:off x="-1155700" y="-1295400"/>
            <a:ext cx="26746200" cy="16018933"/>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lvl1pPr>
          </a:lstStyle>
          <a:p>
            <a:pPr/>
            <a:r>
              <a:t>Presentation Title</a:t>
            </a:r>
          </a:p>
        </p:txBody>
      </p:sp>
      <p:sp>
        <p:nvSpPr>
          <p:cNvPr id="23" name="Author and Date"/>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24" name="Body Level One…"/>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Bowl with salmon cakes, salad, and hummus"/>
          <p:cNvSpPr/>
          <p:nvPr>
            <p:ph type="pic" idx="21"/>
          </p:nvPr>
        </p:nvSpPr>
        <p:spPr>
          <a:xfrm>
            <a:off x="10972800" y="-203200"/>
            <a:ext cx="12144837" cy="14135100"/>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06500" y="1270000"/>
            <a:ext cx="9779000" cy="5882273"/>
          </a:xfrm>
          <a:prstGeom prst="rect">
            <a:avLst/>
          </a:prstGeom>
        </p:spPr>
        <p:txBody>
          <a:bodyPr anchor="b"/>
          <a:lstStyle/>
          <a:p>
            <a:pPr/>
            <a:r>
              <a:t>Slide Title</a:t>
            </a:r>
          </a:p>
        </p:txBody>
      </p:sp>
      <p:sp>
        <p:nvSpPr>
          <p:cNvPr id="34" name="Body Level One…"/>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109855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61"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62" name="Bowl of pappardelle pasta with parsley butter, roasted hazelnuts, and shaved parmesan cheese"/>
          <p:cNvSpPr/>
          <p:nvPr>
            <p:ph type="pic" idx="22"/>
          </p:nvPr>
        </p:nvSpPr>
        <p:spPr>
          <a:xfrm>
            <a:off x="12192000" y="-407266"/>
            <a:ext cx="10916874" cy="14555832"/>
          </a:xfrm>
          <a:prstGeom prst="rect">
            <a:avLst/>
          </a:prstGeom>
        </p:spPr>
        <p:txBody>
          <a:bodyPr lIns="91439" tIns="45719" rIns="91439" bIns="45719">
            <a:noAutofit/>
          </a:bodyPr>
          <a:lstStyle/>
          <a:p>
            <a:pPr/>
          </a:p>
        </p:txBody>
      </p:sp>
      <p:sp>
        <p:nvSpPr>
          <p:cNvPr id="6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1206496" y="4533900"/>
            <a:ext cx="21971004"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Section Title</a:t>
            </a:r>
          </a:p>
        </p:txBody>
      </p:sp>
      <p:sp>
        <p:nvSpPr>
          <p:cNvPr id="72"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xfrm>
            <a:off x="1206500" y="1079500"/>
            <a:ext cx="21971000" cy="1434949"/>
          </a:xfrm>
          <a:prstGeom prst="rect">
            <a:avLst/>
          </a:prstGeom>
        </p:spPr>
        <p:txBody>
          <a:bodyPr/>
          <a:lstStyle/>
          <a:p>
            <a:pPr/>
            <a:r>
              <a:t>Slide Title</a:t>
            </a:r>
          </a:p>
        </p:txBody>
      </p:sp>
      <p:sp>
        <p:nvSpPr>
          <p:cNvPr id="80"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1206500" y="1079500"/>
            <a:ext cx="21971000" cy="1435100"/>
          </a:xfrm>
          <a:prstGeom prst="rect">
            <a:avLst/>
          </a:prstGeom>
        </p:spPr>
        <p:txBody>
          <a:bodyPr/>
          <a:lstStyle/>
          <a:p>
            <a:pPr/>
            <a:r>
              <a:t>Agenda Title</a:t>
            </a:r>
          </a:p>
        </p:txBody>
      </p:sp>
      <p:sp>
        <p:nvSpPr>
          <p:cNvPr id="89" name="Agenda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90"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3.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2.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1" name="Untitled design (16).png" descr="Untitled design (16).pn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52" name="By Easton Davis, Canon for Communications and Digital Evangelism"/>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lvl1pPr defTabSz="800735">
              <a:defRPr b="0" i="1" sz="3492">
                <a:solidFill>
                  <a:srgbClr val="FFFFFF"/>
                </a:solidFill>
                <a:latin typeface="Lora"/>
                <a:ea typeface="Lora"/>
                <a:cs typeface="Lora"/>
                <a:sym typeface="Lora"/>
              </a:defRPr>
            </a:lvl1pPr>
          </a:lstStyle>
          <a:p>
            <a:pPr/>
            <a:r>
              <a:t>By Easton Davis, Canon for Communications and Digital Evangelism</a:t>
            </a:r>
          </a:p>
        </p:txBody>
      </p:sp>
      <p:sp>
        <p:nvSpPr>
          <p:cNvPr id="153" name="VIDEOGRAPHY WORKSHOP"/>
          <p:cNvSpPr txBox="1"/>
          <p:nvPr>
            <p:ph type="ctrTitle"/>
          </p:nvPr>
        </p:nvSpPr>
        <p:spPr>
          <a:xfrm>
            <a:off x="1206496" y="2785058"/>
            <a:ext cx="21971004" cy="4648201"/>
          </a:xfrm>
          <a:prstGeom prst="rect">
            <a:avLst/>
          </a:prstGeom>
        </p:spPr>
        <p:txBody>
          <a:bodyPr/>
          <a:lstStyle>
            <a:lvl1pPr>
              <a:defRPr b="0">
                <a:solidFill>
                  <a:srgbClr val="FFFFFF"/>
                </a:solidFill>
                <a:latin typeface="DIN Condensed Bold"/>
                <a:ea typeface="DIN Condensed Bold"/>
                <a:cs typeface="DIN Condensed Bold"/>
                <a:sym typeface="DIN Condensed Bold"/>
              </a:defRPr>
            </a:lvl1pPr>
          </a:lstStyle>
          <a:p>
            <a:pPr/>
            <a:r>
              <a:t>VIDEOGRAPHY WORKSHOP</a:t>
            </a:r>
          </a:p>
        </p:txBody>
      </p:sp>
      <p:sp>
        <p:nvSpPr>
          <p:cNvPr id="154" name="Videography from start to finish"/>
          <p:cNvSpPr txBox="1"/>
          <p:nvPr>
            <p:ph type="subTitle" sz="quarter" idx="1"/>
          </p:nvPr>
        </p:nvSpPr>
        <p:spPr>
          <a:prstGeom prst="rect">
            <a:avLst/>
          </a:prstGeom>
        </p:spPr>
        <p:txBody>
          <a:bodyPr/>
          <a:lstStyle>
            <a:lvl1pPr>
              <a:defRPr b="0">
                <a:solidFill>
                  <a:srgbClr val="FFFFFF"/>
                </a:solidFill>
                <a:latin typeface="Lora"/>
                <a:ea typeface="Lora"/>
                <a:cs typeface="Lora"/>
                <a:sym typeface="Lora"/>
              </a:defRPr>
            </a:lvl1pPr>
          </a:lstStyle>
          <a:p>
            <a:pPr/>
            <a:r>
              <a:t>Videography from start to finish</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8" name="Untitled design (16).png" descr="Untitled design (16).pn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
        <p:nvSpPr>
          <p:cNvPr id="209" name="OTHER GEAR"/>
          <p:cNvSpPr txBox="1"/>
          <p:nvPr>
            <p:ph type="ctrTitle"/>
          </p:nvPr>
        </p:nvSpPr>
        <p:spPr>
          <a:xfrm>
            <a:off x="1206498" y="-1387605"/>
            <a:ext cx="21971004" cy="4648201"/>
          </a:xfrm>
          <a:prstGeom prst="rect">
            <a:avLst/>
          </a:prstGeom>
        </p:spPr>
        <p:txBody>
          <a:bodyPr/>
          <a:lstStyle>
            <a:lvl1pPr algn="ctr">
              <a:defRPr b="0">
                <a:solidFill>
                  <a:srgbClr val="FFFFFF"/>
                </a:solidFill>
                <a:latin typeface="DIN Condensed Bold"/>
                <a:ea typeface="DIN Condensed Bold"/>
                <a:cs typeface="DIN Condensed Bold"/>
                <a:sym typeface="DIN Condensed Bold"/>
              </a:defRPr>
            </a:lvl1pPr>
          </a:lstStyle>
          <a:p>
            <a:pPr/>
            <a:r>
              <a:t>OTHER GEAR</a:t>
            </a:r>
          </a:p>
        </p:txBody>
      </p:sp>
      <p:sp>
        <p:nvSpPr>
          <p:cNvPr id="210" name="Headphones…"/>
          <p:cNvSpPr txBox="1"/>
          <p:nvPr>
            <p:ph type="subTitle" idx="1"/>
          </p:nvPr>
        </p:nvSpPr>
        <p:spPr>
          <a:xfrm>
            <a:off x="883481" y="4224089"/>
            <a:ext cx="18801775" cy="8477251"/>
          </a:xfrm>
          <a:prstGeom prst="rect">
            <a:avLst/>
          </a:prstGeom>
        </p:spPr>
        <p:txBody>
          <a:bodyPr/>
          <a:lstStyle/>
          <a:p>
            <a:pPr marL="698500" indent="-698500">
              <a:buSzPct val="123000"/>
              <a:buChar char="•"/>
              <a:defRPr b="0">
                <a:solidFill>
                  <a:srgbClr val="FFFFFF"/>
                </a:solidFill>
                <a:latin typeface="Lora"/>
                <a:ea typeface="Lora"/>
                <a:cs typeface="Lora"/>
                <a:sym typeface="Lora"/>
              </a:defRPr>
            </a:pPr>
            <a:r>
              <a:t>Headphones</a:t>
            </a:r>
          </a:p>
          <a:p>
            <a:pPr marL="698500" indent="-698500">
              <a:buSzPct val="123000"/>
              <a:buChar char="•"/>
              <a:defRPr b="0">
                <a:solidFill>
                  <a:srgbClr val="FFFFFF"/>
                </a:solidFill>
                <a:latin typeface="Lora"/>
                <a:ea typeface="Lora"/>
                <a:cs typeface="Lora"/>
                <a:sym typeface="Lora"/>
              </a:defRPr>
            </a:pPr>
            <a:r>
              <a:t>Tripod(s)</a:t>
            </a:r>
          </a:p>
          <a:p>
            <a:pPr marL="698500" indent="-698500">
              <a:buSzPct val="123000"/>
              <a:buChar char="•"/>
              <a:defRPr b="0">
                <a:solidFill>
                  <a:srgbClr val="FFFFFF"/>
                </a:solidFill>
                <a:latin typeface="Lora"/>
                <a:ea typeface="Lora"/>
                <a:cs typeface="Lora"/>
                <a:sym typeface="Lora"/>
              </a:defRPr>
            </a:pPr>
            <a:r>
              <a:t>Tripod phone mount</a:t>
            </a:r>
          </a:p>
          <a:p>
            <a:pPr marL="698500" indent="-698500">
              <a:buSzPct val="123000"/>
              <a:buChar char="•"/>
              <a:defRPr b="0">
                <a:solidFill>
                  <a:srgbClr val="FFFFFF"/>
                </a:solidFill>
                <a:latin typeface="Lora"/>
                <a:ea typeface="Lora"/>
                <a:cs typeface="Lora"/>
                <a:sym typeface="Lora"/>
              </a:defRPr>
            </a:pPr>
            <a:r>
              <a:t>The space always wins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0"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4" name="Untitled design (16).png" descr="Untitled design (16).pn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
        <p:nvSpPr>
          <p:cNvPr id="215" name="OTHER GEAR"/>
          <p:cNvSpPr txBox="1"/>
          <p:nvPr>
            <p:ph type="ctrTitle"/>
          </p:nvPr>
        </p:nvSpPr>
        <p:spPr>
          <a:xfrm>
            <a:off x="1206498" y="-1387605"/>
            <a:ext cx="21971004" cy="4648201"/>
          </a:xfrm>
          <a:prstGeom prst="rect">
            <a:avLst/>
          </a:prstGeom>
        </p:spPr>
        <p:txBody>
          <a:bodyPr/>
          <a:lstStyle>
            <a:lvl1pPr algn="ctr">
              <a:defRPr b="0">
                <a:solidFill>
                  <a:srgbClr val="FFFFFF"/>
                </a:solidFill>
                <a:latin typeface="DIN Condensed Bold"/>
                <a:ea typeface="DIN Condensed Bold"/>
                <a:cs typeface="DIN Condensed Bold"/>
                <a:sym typeface="DIN Condensed Bold"/>
              </a:defRPr>
            </a:lvl1pPr>
          </a:lstStyle>
          <a:p>
            <a:pPr/>
            <a:r>
              <a:t>OTHER GEAR</a:t>
            </a:r>
          </a:p>
        </p:txBody>
      </p:sp>
      <p:pic>
        <p:nvPicPr>
          <p:cNvPr id="216" name="Tripod.png" descr="Tripod.png"/>
          <p:cNvPicPr>
            <a:picLocks noChangeAspect="1"/>
          </p:cNvPicPr>
          <p:nvPr/>
        </p:nvPicPr>
        <p:blipFill>
          <a:blip r:embed="rId4">
            <a:extLst/>
          </a:blip>
          <a:stretch>
            <a:fillRect/>
          </a:stretch>
        </p:blipFill>
        <p:spPr>
          <a:xfrm>
            <a:off x="4918432" y="4272838"/>
            <a:ext cx="14547136" cy="7753055"/>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0" name="Untitled design (16).png" descr="Untitled design (16).pn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
        <p:nvSpPr>
          <p:cNvPr id="221" name="INVESTMENT"/>
          <p:cNvSpPr txBox="1"/>
          <p:nvPr>
            <p:ph type="ctrTitle"/>
          </p:nvPr>
        </p:nvSpPr>
        <p:spPr>
          <a:xfrm>
            <a:off x="1206498" y="-1387605"/>
            <a:ext cx="21971004" cy="4648201"/>
          </a:xfrm>
          <a:prstGeom prst="rect">
            <a:avLst/>
          </a:prstGeom>
        </p:spPr>
        <p:txBody>
          <a:bodyPr/>
          <a:lstStyle>
            <a:lvl1pPr algn="ctr">
              <a:defRPr b="0">
                <a:solidFill>
                  <a:srgbClr val="FFFFFF"/>
                </a:solidFill>
                <a:latin typeface="DIN Condensed Bold"/>
                <a:ea typeface="DIN Condensed Bold"/>
                <a:cs typeface="DIN Condensed Bold"/>
                <a:sym typeface="DIN Condensed Bold"/>
              </a:defRPr>
            </a:lvl1pPr>
          </a:lstStyle>
          <a:p>
            <a:pPr/>
            <a:r>
              <a:t>INVESTMENT</a:t>
            </a:r>
          </a:p>
        </p:txBody>
      </p:sp>
      <p:sp>
        <p:nvSpPr>
          <p:cNvPr id="222" name="$550-$3000…"/>
          <p:cNvSpPr txBox="1"/>
          <p:nvPr>
            <p:ph type="subTitle" idx="1"/>
          </p:nvPr>
        </p:nvSpPr>
        <p:spPr>
          <a:xfrm>
            <a:off x="883481" y="4224089"/>
            <a:ext cx="18801775" cy="8477251"/>
          </a:xfrm>
          <a:prstGeom prst="rect">
            <a:avLst/>
          </a:prstGeom>
        </p:spPr>
        <p:txBody>
          <a:bodyPr/>
          <a:lstStyle/>
          <a:p>
            <a:pPr marL="698500" indent="-698500">
              <a:buSzPct val="123000"/>
              <a:buChar char="•"/>
              <a:defRPr b="0">
                <a:solidFill>
                  <a:srgbClr val="FFFFFF"/>
                </a:solidFill>
                <a:latin typeface="Lora"/>
                <a:ea typeface="Lora"/>
                <a:cs typeface="Lora"/>
                <a:sym typeface="Lora"/>
              </a:defRPr>
            </a:pPr>
            <a:r>
              <a:t>$550-$3000</a:t>
            </a:r>
          </a:p>
          <a:p>
            <a:pPr lvl="1" marL="1308100" indent="-698500">
              <a:buSzPct val="123000"/>
              <a:buChar char="•"/>
              <a:defRPr b="0">
                <a:solidFill>
                  <a:srgbClr val="FFFFFF"/>
                </a:solidFill>
                <a:latin typeface="Lora"/>
                <a:ea typeface="Lora"/>
                <a:cs typeface="Lora"/>
                <a:sym typeface="Lora"/>
              </a:defRPr>
            </a:pPr>
            <a:r>
              <a:t>$550 level</a:t>
            </a:r>
          </a:p>
          <a:p>
            <a:pPr lvl="2" marL="1917700" indent="-698500">
              <a:buSzPct val="123000"/>
              <a:buChar char="•"/>
              <a:defRPr b="0">
                <a:solidFill>
                  <a:srgbClr val="FFFFFF"/>
                </a:solidFill>
                <a:latin typeface="Lora"/>
                <a:ea typeface="Lora"/>
                <a:cs typeface="Lora"/>
                <a:sym typeface="Lora"/>
              </a:defRPr>
            </a:pPr>
            <a:r>
              <a:t>iPhone or Android (outside of $500)</a:t>
            </a:r>
          </a:p>
          <a:p>
            <a:pPr lvl="2" marL="1917700" indent="-698500">
              <a:buSzPct val="123000"/>
              <a:buChar char="•"/>
              <a:defRPr b="0">
                <a:solidFill>
                  <a:srgbClr val="FFFFFF"/>
                </a:solidFill>
                <a:latin typeface="Lora"/>
                <a:ea typeface="Lora"/>
                <a:cs typeface="Lora"/>
                <a:sym typeface="Lora"/>
              </a:defRPr>
            </a:pPr>
            <a:r>
              <a:t>Tripod + Adaptor - $75</a:t>
            </a:r>
          </a:p>
          <a:p>
            <a:pPr lvl="2" marL="1917700" indent="-698500">
              <a:buSzPct val="123000"/>
              <a:buChar char="•"/>
              <a:defRPr b="0">
                <a:solidFill>
                  <a:srgbClr val="FFFFFF"/>
                </a:solidFill>
                <a:latin typeface="Lora"/>
                <a:ea typeface="Lora"/>
                <a:cs typeface="Lora"/>
                <a:sym typeface="Lora"/>
              </a:defRPr>
            </a:pPr>
            <a:r>
              <a:t>Tascam DR-10L - $170.00</a:t>
            </a:r>
          </a:p>
          <a:p>
            <a:pPr lvl="2" marL="1917700" indent="-698500">
              <a:buSzPct val="123000"/>
              <a:buChar char="•"/>
              <a:defRPr b="0">
                <a:solidFill>
                  <a:srgbClr val="FFFFFF"/>
                </a:solidFill>
                <a:latin typeface="Lora"/>
                <a:ea typeface="Lora"/>
                <a:cs typeface="Lora"/>
                <a:sym typeface="Lora"/>
              </a:defRPr>
            </a:pPr>
            <a:r>
              <a:t>Final Cut Pro X - $300</a:t>
            </a:r>
          </a:p>
          <a:p>
            <a:pPr lvl="1" marL="1308100" indent="-698500">
              <a:buSzPct val="123000"/>
              <a:buChar char="•"/>
              <a:defRPr b="0">
                <a:solidFill>
                  <a:srgbClr val="FFFFFF"/>
                </a:solidFill>
                <a:latin typeface="Lora"/>
                <a:ea typeface="Lora"/>
                <a:cs typeface="Lora"/>
                <a:sym typeface="Lora"/>
              </a:defRPr>
            </a:pPr>
            <a:r>
              <a:t>$2500-$3000 - All the above + pro camera + lighting</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2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2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2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2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2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2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222">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222">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22"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6" name="Untitled design (16).png" descr="Untitled design (16).pn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
        <p:nvSpPr>
          <p:cNvPr id="227" name="CAPTURE THE STORY"/>
          <p:cNvSpPr txBox="1"/>
          <p:nvPr>
            <p:ph type="ctrTitle"/>
          </p:nvPr>
        </p:nvSpPr>
        <p:spPr>
          <a:xfrm>
            <a:off x="1206498" y="-1387605"/>
            <a:ext cx="21971004" cy="4648201"/>
          </a:xfrm>
          <a:prstGeom prst="rect">
            <a:avLst/>
          </a:prstGeom>
        </p:spPr>
        <p:txBody>
          <a:bodyPr/>
          <a:lstStyle>
            <a:lvl1pPr algn="ctr">
              <a:defRPr b="0">
                <a:solidFill>
                  <a:srgbClr val="FFFFFF"/>
                </a:solidFill>
                <a:latin typeface="DIN Condensed Bold"/>
                <a:ea typeface="DIN Condensed Bold"/>
                <a:cs typeface="DIN Condensed Bold"/>
                <a:sym typeface="DIN Condensed Bold"/>
              </a:defRPr>
            </a:lvl1pPr>
          </a:lstStyle>
          <a:p>
            <a:pPr/>
            <a:r>
              <a:t>CAPTURE THE STORY</a:t>
            </a:r>
          </a:p>
        </p:txBody>
      </p:sp>
      <p:sp>
        <p:nvSpPr>
          <p:cNvPr id="228" name="Define the purpose:…"/>
          <p:cNvSpPr txBox="1"/>
          <p:nvPr>
            <p:ph type="subTitle" idx="1"/>
          </p:nvPr>
        </p:nvSpPr>
        <p:spPr>
          <a:xfrm>
            <a:off x="883481" y="4224089"/>
            <a:ext cx="18801775" cy="8477251"/>
          </a:xfrm>
          <a:prstGeom prst="rect">
            <a:avLst/>
          </a:prstGeom>
        </p:spPr>
        <p:txBody>
          <a:bodyPr/>
          <a:lstStyle/>
          <a:p>
            <a:pPr marL="698500" indent="-698500">
              <a:buSzPct val="123000"/>
              <a:buChar char="•"/>
              <a:defRPr b="0">
                <a:solidFill>
                  <a:srgbClr val="FFFFFF"/>
                </a:solidFill>
                <a:latin typeface="Lora"/>
                <a:ea typeface="Lora"/>
                <a:cs typeface="Lora"/>
                <a:sym typeface="Lora"/>
              </a:defRPr>
            </a:pPr>
            <a:r>
              <a:t>Define the purpose:</a:t>
            </a:r>
          </a:p>
          <a:p>
            <a:pPr lvl="1" marL="1308100" indent="-698500">
              <a:buSzPct val="123000"/>
              <a:buChar char="•"/>
              <a:defRPr b="0">
                <a:solidFill>
                  <a:srgbClr val="FFFFFF"/>
                </a:solidFill>
                <a:latin typeface="Lora"/>
                <a:ea typeface="Lora"/>
                <a:cs typeface="Lora"/>
                <a:sym typeface="Lora"/>
              </a:defRPr>
            </a:pPr>
            <a:r>
              <a:t>What a Sunday looks like</a:t>
            </a:r>
          </a:p>
          <a:p>
            <a:pPr lvl="1" marL="1308100" indent="-698500">
              <a:buSzPct val="123000"/>
              <a:buChar char="•"/>
              <a:defRPr b="0">
                <a:solidFill>
                  <a:srgbClr val="FFFFFF"/>
                </a:solidFill>
                <a:latin typeface="Lora"/>
                <a:ea typeface="Lora"/>
                <a:cs typeface="Lora"/>
                <a:sym typeface="Lora"/>
              </a:defRPr>
            </a:pPr>
            <a:r>
              <a:t>Testimony from parishioners</a:t>
            </a:r>
          </a:p>
          <a:p>
            <a:pPr lvl="1" marL="1308100" indent="-698500">
              <a:buSzPct val="123000"/>
              <a:buChar char="•"/>
              <a:defRPr b="0">
                <a:solidFill>
                  <a:srgbClr val="FFFFFF"/>
                </a:solidFill>
                <a:latin typeface="Lora"/>
                <a:ea typeface="Lora"/>
                <a:cs typeface="Lora"/>
                <a:sym typeface="Lora"/>
              </a:defRPr>
            </a:pPr>
            <a:r>
              <a:t>Invitation to event</a:t>
            </a:r>
          </a:p>
          <a:p>
            <a:pPr lvl="1" marL="1308100" indent="-698500">
              <a:buSzPct val="123000"/>
              <a:buChar char="•"/>
              <a:defRPr b="0">
                <a:solidFill>
                  <a:srgbClr val="FFFFFF"/>
                </a:solidFill>
                <a:latin typeface="Lora"/>
                <a:ea typeface="Lora"/>
                <a:cs typeface="Lora"/>
                <a:sym typeface="Lora"/>
              </a:defRPr>
            </a:pPr>
            <a:r>
              <a:t>Welcome video</a:t>
            </a:r>
          </a:p>
          <a:p>
            <a:pPr lvl="1" marL="1308100" indent="-698500">
              <a:buSzPct val="123000"/>
              <a:buChar char="•"/>
              <a:defRPr b="0">
                <a:solidFill>
                  <a:srgbClr val="FFFFFF"/>
                </a:solidFill>
                <a:latin typeface="Lora"/>
                <a:ea typeface="Lora"/>
                <a:cs typeface="Lora"/>
                <a:sym typeface="Lora"/>
              </a:defRPr>
            </a:pPr>
            <a:r>
              <a:t>A note from the Rector</a:t>
            </a:r>
          </a:p>
          <a:p>
            <a:pPr lvl="1" marL="1308100" indent="-698500">
              <a:buSzPct val="123000"/>
              <a:buChar char="•"/>
              <a:defRPr b="0">
                <a:solidFill>
                  <a:srgbClr val="FFFFFF"/>
                </a:solidFill>
                <a:latin typeface="Lora"/>
                <a:ea typeface="Lora"/>
                <a:cs typeface="Lora"/>
                <a:sym typeface="Lora"/>
              </a:defRPr>
            </a:pPr>
            <a:r>
              <a:t>Unpacking Episcopal jargon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28">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2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2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2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2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2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228">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228">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28" grpId="1"/>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2" name="Untitled design (16).png" descr="Untitled design (16).pn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
        <p:nvSpPr>
          <p:cNvPr id="233" name="CAPTURE THE STORY"/>
          <p:cNvSpPr txBox="1"/>
          <p:nvPr>
            <p:ph type="ctrTitle"/>
          </p:nvPr>
        </p:nvSpPr>
        <p:spPr>
          <a:xfrm>
            <a:off x="1206498" y="-1387605"/>
            <a:ext cx="21971004" cy="4648201"/>
          </a:xfrm>
          <a:prstGeom prst="rect">
            <a:avLst/>
          </a:prstGeom>
        </p:spPr>
        <p:txBody>
          <a:bodyPr/>
          <a:lstStyle>
            <a:lvl1pPr algn="ctr">
              <a:defRPr b="0">
                <a:solidFill>
                  <a:srgbClr val="FFFFFF"/>
                </a:solidFill>
                <a:latin typeface="DIN Condensed Bold"/>
                <a:ea typeface="DIN Condensed Bold"/>
                <a:cs typeface="DIN Condensed Bold"/>
                <a:sym typeface="DIN Condensed Bold"/>
              </a:defRPr>
            </a:lvl1pPr>
          </a:lstStyle>
          <a:p>
            <a:pPr/>
            <a:r>
              <a:t>CAPTURE THE STORY</a:t>
            </a:r>
          </a:p>
        </p:txBody>
      </p:sp>
      <p:sp>
        <p:nvSpPr>
          <p:cNvPr id="234" name="The story(ies)…"/>
          <p:cNvSpPr txBox="1"/>
          <p:nvPr>
            <p:ph type="subTitle" idx="1"/>
          </p:nvPr>
        </p:nvSpPr>
        <p:spPr>
          <a:xfrm>
            <a:off x="883481" y="4224089"/>
            <a:ext cx="18801775" cy="8477251"/>
          </a:xfrm>
          <a:prstGeom prst="rect">
            <a:avLst/>
          </a:prstGeom>
        </p:spPr>
        <p:txBody>
          <a:bodyPr/>
          <a:lstStyle>
            <a:lvl1pPr marL="698500" indent="-698500">
              <a:buSzPct val="123000"/>
              <a:buChar char="•"/>
              <a:defRPr b="0">
                <a:solidFill>
                  <a:srgbClr val="FFFFFF"/>
                </a:solidFill>
                <a:latin typeface="Lora"/>
                <a:ea typeface="Lora"/>
                <a:cs typeface="Lora"/>
                <a:sym typeface="Lora"/>
              </a:defRPr>
            </a:lvl1pPr>
            <a:lvl2pPr marL="1308100" indent="-698500">
              <a:buSzPct val="123000"/>
              <a:buChar char="•"/>
              <a:defRPr b="0">
                <a:solidFill>
                  <a:srgbClr val="FFFFFF"/>
                </a:solidFill>
                <a:latin typeface="Lora"/>
                <a:ea typeface="Lora"/>
                <a:cs typeface="Lora"/>
                <a:sym typeface="Lora"/>
              </a:defRPr>
            </a:lvl2pPr>
          </a:lstStyle>
          <a:p>
            <a:pPr/>
            <a:r>
              <a:t>The story(ies)</a:t>
            </a:r>
          </a:p>
          <a:p>
            <a:pPr lvl="1"/>
            <a:r>
              <a:t>What goodness is God doing in your congregation that the world needs to hear?</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3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34">
                                            <p:txEl>
                                              <p:pRg st="0" end="0"/>
                                            </p:txEl>
                                          </p:spTgt>
                                        </p:tgtEl>
                                        <p:attrNameLst>
                                          <p:attrName>style.visibility</p:attrName>
                                        </p:attrNameLst>
                                      </p:cBhvr>
                                      <p:to>
                                        <p:strVal val="visible"/>
                                      </p:to>
                                    </p:set>
                                  </p:childTnLst>
                                </p:cTn>
                              </p:par>
                              <p:par>
                                <p:cTn id="9" presetClass="entr" nodeType="withEffect" presetSubtype="0" presetID="1" grpId="1" fill="hold">
                                  <p:stCondLst>
                                    <p:cond delay="0"/>
                                  </p:stCondLst>
                                  <p:iterate type="el" backwards="0">
                                    <p:tmAbs val="0"/>
                                  </p:iterate>
                                  <p:childTnLst>
                                    <p:set>
                                      <p:cBhvr>
                                        <p:cTn id="10" fill="hold"/>
                                        <p:tgtEl>
                                          <p:spTgt spid="234">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34"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8" name="Untitled design (16).png" descr="Untitled design (16).pn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
        <p:nvSpPr>
          <p:cNvPr id="239" name="UNIVERSAL CAMERA SETTINGS"/>
          <p:cNvSpPr txBox="1"/>
          <p:nvPr>
            <p:ph type="ctrTitle"/>
          </p:nvPr>
        </p:nvSpPr>
        <p:spPr>
          <a:xfrm>
            <a:off x="1206498" y="-1720619"/>
            <a:ext cx="21971004" cy="4648201"/>
          </a:xfrm>
          <a:prstGeom prst="rect">
            <a:avLst/>
          </a:prstGeom>
        </p:spPr>
        <p:txBody>
          <a:bodyPr/>
          <a:lstStyle>
            <a:lvl1pPr algn="ctr">
              <a:defRPr b="0">
                <a:solidFill>
                  <a:srgbClr val="FFFFFF"/>
                </a:solidFill>
                <a:latin typeface="DIN Condensed Bold"/>
                <a:ea typeface="DIN Condensed Bold"/>
                <a:cs typeface="DIN Condensed Bold"/>
                <a:sym typeface="DIN Condensed Bold"/>
              </a:defRPr>
            </a:lvl1pPr>
          </a:lstStyle>
          <a:p>
            <a:pPr/>
            <a:r>
              <a:t>UNIVERSAL CAMERA SETTINGS</a:t>
            </a:r>
          </a:p>
        </p:txBody>
      </p:sp>
      <p:sp>
        <p:nvSpPr>
          <p:cNvPr id="240" name="TIme/Date…"/>
          <p:cNvSpPr txBox="1"/>
          <p:nvPr>
            <p:ph type="subTitle" idx="1"/>
          </p:nvPr>
        </p:nvSpPr>
        <p:spPr>
          <a:xfrm>
            <a:off x="698474" y="2607159"/>
            <a:ext cx="21723448" cy="10270380"/>
          </a:xfrm>
          <a:prstGeom prst="rect">
            <a:avLst/>
          </a:prstGeom>
        </p:spPr>
        <p:txBody>
          <a:bodyPr/>
          <a:lstStyle/>
          <a:p>
            <a:pPr marL="530859" indent="-530859" defTabSz="627379">
              <a:buSzPct val="123000"/>
              <a:buChar char="•"/>
              <a:defRPr b="0" sz="4180">
                <a:solidFill>
                  <a:srgbClr val="FFFFFF"/>
                </a:solidFill>
                <a:latin typeface="Lora"/>
                <a:ea typeface="Lora"/>
                <a:cs typeface="Lora"/>
                <a:sym typeface="Lora"/>
              </a:defRPr>
            </a:pPr>
            <a:r>
              <a:t>TIme/Date</a:t>
            </a:r>
          </a:p>
          <a:p>
            <a:pPr lvl="1" marL="994155" indent="-530859" defTabSz="627379">
              <a:buSzPct val="123000"/>
              <a:buChar char="•"/>
              <a:defRPr b="0" sz="4180">
                <a:solidFill>
                  <a:srgbClr val="FFFFFF"/>
                </a:solidFill>
                <a:latin typeface="Lora"/>
                <a:ea typeface="Lora"/>
                <a:cs typeface="Lora"/>
                <a:sym typeface="Lora"/>
              </a:defRPr>
            </a:pPr>
            <a:r>
              <a:t>Make sure it is correct on camera!</a:t>
            </a:r>
          </a:p>
          <a:p>
            <a:pPr marL="530859" indent="-530859" defTabSz="627379">
              <a:buSzPct val="123000"/>
              <a:buChar char="•"/>
              <a:defRPr b="0" sz="4180">
                <a:solidFill>
                  <a:srgbClr val="FFFFFF"/>
                </a:solidFill>
                <a:latin typeface="Lora"/>
                <a:ea typeface="Lora"/>
                <a:cs typeface="Lora"/>
                <a:sym typeface="Lora"/>
              </a:defRPr>
            </a:pPr>
            <a:r>
              <a:t>Shooting mode(s)</a:t>
            </a:r>
          </a:p>
          <a:p>
            <a:pPr lvl="1" marL="994155" indent="-530859" defTabSz="627379">
              <a:buSzPct val="123000"/>
              <a:buChar char="•"/>
              <a:defRPr b="0" sz="4180">
                <a:solidFill>
                  <a:srgbClr val="FFFFFF"/>
                </a:solidFill>
                <a:latin typeface="Lora"/>
                <a:ea typeface="Lora"/>
                <a:cs typeface="Lora"/>
                <a:sym typeface="Lora"/>
              </a:defRPr>
            </a:pPr>
            <a:r>
              <a:t>4K at 30 and 60 FPS</a:t>
            </a:r>
          </a:p>
          <a:p>
            <a:pPr lvl="2" marL="1457452" indent="-530859" defTabSz="627379">
              <a:buSzPct val="123000"/>
              <a:buChar char="•"/>
              <a:defRPr b="0" sz="4180">
                <a:solidFill>
                  <a:srgbClr val="FFFFFF"/>
                </a:solidFill>
                <a:latin typeface="Lora"/>
                <a:ea typeface="Lora"/>
                <a:cs typeface="Lora"/>
                <a:sym typeface="Lora"/>
              </a:defRPr>
            </a:pPr>
            <a:r>
              <a:t>Why 4K?</a:t>
            </a:r>
          </a:p>
          <a:p>
            <a:pPr lvl="2" marL="1457452" indent="-530859" defTabSz="627379">
              <a:buSzPct val="123000"/>
              <a:buChar char="•"/>
              <a:defRPr b="0" sz="4180">
                <a:solidFill>
                  <a:srgbClr val="FFFFFF"/>
                </a:solidFill>
                <a:latin typeface="Lora"/>
                <a:ea typeface="Lora"/>
                <a:cs typeface="Lora"/>
                <a:sym typeface="Lora"/>
              </a:defRPr>
            </a:pPr>
            <a:r>
              <a:t>Why 30 and 60?</a:t>
            </a:r>
          </a:p>
          <a:p>
            <a:pPr lvl="2" marL="1457452" indent="-530859" defTabSz="627379">
              <a:buSzPct val="123000"/>
              <a:buChar char="•"/>
              <a:defRPr b="0" sz="4180">
                <a:solidFill>
                  <a:srgbClr val="FFFFFF"/>
                </a:solidFill>
                <a:latin typeface="Lora"/>
                <a:ea typeface="Lora"/>
                <a:cs typeface="Lora"/>
                <a:sym typeface="Lora"/>
              </a:defRPr>
            </a:pPr>
            <a:r>
              <a:t>Why mp4?</a:t>
            </a:r>
          </a:p>
          <a:p>
            <a:pPr lvl="1" marL="994155" indent="-530859" defTabSz="627379">
              <a:buSzPct val="123000"/>
              <a:buChar char="•"/>
              <a:defRPr b="0" sz="4180">
                <a:solidFill>
                  <a:srgbClr val="FFFFFF"/>
                </a:solidFill>
                <a:latin typeface="Lora"/>
                <a:ea typeface="Lora"/>
                <a:cs typeface="Lora"/>
                <a:sym typeface="Lora"/>
              </a:defRPr>
            </a:pPr>
            <a:r>
              <a:t>ISO</a:t>
            </a:r>
          </a:p>
          <a:p>
            <a:pPr lvl="2" marL="1457452" indent="-530859" defTabSz="627379">
              <a:buSzPct val="123000"/>
              <a:buChar char="•"/>
              <a:defRPr b="0" sz="4180">
                <a:solidFill>
                  <a:srgbClr val="FFFFFF"/>
                </a:solidFill>
                <a:latin typeface="Lora"/>
                <a:ea typeface="Lora"/>
                <a:cs typeface="Lora"/>
                <a:sym typeface="Lora"/>
              </a:defRPr>
            </a:pPr>
            <a:r>
              <a:t>Sensitivity to light</a:t>
            </a:r>
          </a:p>
          <a:p>
            <a:pPr lvl="1" marL="994155" indent="-530859" defTabSz="627379">
              <a:buSzPct val="123000"/>
              <a:buChar char="•"/>
              <a:defRPr b="0" sz="4180">
                <a:solidFill>
                  <a:srgbClr val="FFFFFF"/>
                </a:solidFill>
                <a:latin typeface="Lora"/>
                <a:ea typeface="Lora"/>
                <a:cs typeface="Lora"/>
                <a:sym typeface="Lora"/>
              </a:defRPr>
            </a:pPr>
            <a:r>
              <a:t>-3 to +3</a:t>
            </a:r>
          </a:p>
          <a:p>
            <a:pPr lvl="2" marL="1457452" indent="-530859" defTabSz="627379">
              <a:buSzPct val="123000"/>
              <a:buChar char="•"/>
              <a:defRPr b="0" sz="4180">
                <a:solidFill>
                  <a:srgbClr val="FFFFFF"/>
                </a:solidFill>
                <a:latin typeface="Lora"/>
                <a:ea typeface="Lora"/>
                <a:cs typeface="Lora"/>
                <a:sym typeface="Lora"/>
              </a:defRPr>
            </a:pPr>
            <a:r>
              <a:t>STOPS for exposure</a:t>
            </a:r>
          </a:p>
          <a:p>
            <a:pPr lvl="1" marL="994155" indent="-530859" defTabSz="627379">
              <a:buSzPct val="123000"/>
              <a:buChar char="•"/>
              <a:defRPr b="0" sz="4180">
                <a:solidFill>
                  <a:srgbClr val="FFFFFF"/>
                </a:solidFill>
                <a:latin typeface="Lora"/>
                <a:ea typeface="Lora"/>
                <a:cs typeface="Lora"/>
                <a:sym typeface="Lora"/>
              </a:defRPr>
            </a:pPr>
            <a:r>
              <a:t>Creating Bokeh</a:t>
            </a:r>
          </a:p>
          <a:p>
            <a:pPr lvl="2" marL="1457452" indent="-530859" defTabSz="627379">
              <a:buSzPct val="123000"/>
              <a:buChar char="•"/>
              <a:defRPr b="0" sz="4180">
                <a:solidFill>
                  <a:srgbClr val="FFFFFF"/>
                </a:solidFill>
                <a:latin typeface="Lora"/>
                <a:ea typeface="Lora"/>
                <a:cs typeface="Lora"/>
                <a:sym typeface="Lora"/>
              </a:defRPr>
            </a:pPr>
            <a:r>
              <a:t>Depth of field and blurred backgrounds</a:t>
            </a:r>
          </a:p>
          <a:p>
            <a:pPr lvl="1" marL="994155" indent="-530859" defTabSz="627379">
              <a:buSzPct val="123000"/>
              <a:buChar char="•"/>
              <a:defRPr b="0" sz="4180">
                <a:solidFill>
                  <a:srgbClr val="FFFFFF"/>
                </a:solidFill>
                <a:latin typeface="Lora"/>
                <a:ea typeface="Lora"/>
                <a:cs typeface="Lora"/>
                <a:sym typeface="Lora"/>
              </a:defRPr>
            </a:pPr>
            <a:r>
              <a:t>Manual focus peaking</a:t>
            </a:r>
          </a:p>
          <a:p>
            <a:pPr lvl="2" marL="1457452" indent="-530859" defTabSz="627379">
              <a:buSzPct val="123000"/>
              <a:buChar char="•"/>
              <a:defRPr b="0" sz="4180">
                <a:solidFill>
                  <a:srgbClr val="FFFFFF"/>
                </a:solidFill>
                <a:latin typeface="Lora"/>
                <a:ea typeface="Lora"/>
                <a:cs typeface="Lora"/>
                <a:sym typeface="Lora"/>
              </a:defRPr>
            </a:pPr>
            <a:r>
              <a:t>Make sure everything is in focus!</a:t>
            </a:r>
          </a:p>
          <a:p>
            <a:pPr lvl="1" marL="994155" indent="-530859" defTabSz="627379">
              <a:buSzPct val="123000"/>
              <a:buChar char="•"/>
              <a:defRPr b="0" sz="4180">
                <a:solidFill>
                  <a:srgbClr val="FFFFFF"/>
                </a:solidFill>
                <a:latin typeface="Lora"/>
                <a:ea typeface="Lora"/>
                <a:cs typeface="Lora"/>
                <a:sym typeface="Lora"/>
              </a:defRPr>
            </a:pPr>
            <a:r>
              <a:t>Use your vertical and horizontal axis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4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4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4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4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4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40">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240">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240">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1" fill="hold">
                                  <p:stCondLst>
                                    <p:cond delay="0"/>
                                  </p:stCondLst>
                                  <p:iterate type="el" backwards="0">
                                    <p:tmAbs val="0"/>
                                  </p:iterate>
                                  <p:childTnLst>
                                    <p:set>
                                      <p:cBhvr>
                                        <p:cTn id="36" fill="hold"/>
                                        <p:tgtEl>
                                          <p:spTgt spid="240">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0" presetID="1" grpId="1" fill="hold">
                                  <p:stCondLst>
                                    <p:cond delay="0"/>
                                  </p:stCondLst>
                                  <p:iterate type="el" backwards="0">
                                    <p:tmAbs val="0"/>
                                  </p:iterate>
                                  <p:childTnLst>
                                    <p:set>
                                      <p:cBhvr>
                                        <p:cTn id="40" fill="hold"/>
                                        <p:tgtEl>
                                          <p:spTgt spid="240">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0" presetID="1" grpId="1" fill="hold">
                                  <p:stCondLst>
                                    <p:cond delay="0"/>
                                  </p:stCondLst>
                                  <p:iterate type="el" backwards="0">
                                    <p:tmAbs val="0"/>
                                  </p:iterate>
                                  <p:childTnLst>
                                    <p:set>
                                      <p:cBhvr>
                                        <p:cTn id="44" fill="hold"/>
                                        <p:tgtEl>
                                          <p:spTgt spid="240">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Class="entr" nodeType="clickEffect" presetSubtype="0" presetID="1" grpId="1" fill="hold">
                                  <p:stCondLst>
                                    <p:cond delay="0"/>
                                  </p:stCondLst>
                                  <p:iterate type="el" backwards="0">
                                    <p:tmAbs val="0"/>
                                  </p:iterate>
                                  <p:childTnLst>
                                    <p:set>
                                      <p:cBhvr>
                                        <p:cTn id="48" fill="hold"/>
                                        <p:tgtEl>
                                          <p:spTgt spid="240">
                                            <p:txEl>
                                              <p:pRg st="10" end="1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Class="entr" nodeType="clickEffect" presetSubtype="0" presetID="1" grpId="1" fill="hold">
                                  <p:stCondLst>
                                    <p:cond delay="0"/>
                                  </p:stCondLst>
                                  <p:iterate type="el" backwards="0">
                                    <p:tmAbs val="0"/>
                                  </p:iterate>
                                  <p:childTnLst>
                                    <p:set>
                                      <p:cBhvr>
                                        <p:cTn id="52" fill="hold"/>
                                        <p:tgtEl>
                                          <p:spTgt spid="240">
                                            <p:txEl>
                                              <p:pRg st="11" end="11"/>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Class="entr" nodeType="clickEffect" presetSubtype="0" presetID="1" grpId="1" fill="hold">
                                  <p:stCondLst>
                                    <p:cond delay="0"/>
                                  </p:stCondLst>
                                  <p:iterate type="el" backwards="0">
                                    <p:tmAbs val="0"/>
                                  </p:iterate>
                                  <p:childTnLst>
                                    <p:set>
                                      <p:cBhvr>
                                        <p:cTn id="56" fill="hold"/>
                                        <p:tgtEl>
                                          <p:spTgt spid="240">
                                            <p:txEl>
                                              <p:pRg st="12" end="12"/>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Class="entr" nodeType="clickEffect" presetSubtype="0" presetID="1" grpId="1" fill="hold">
                                  <p:stCondLst>
                                    <p:cond delay="0"/>
                                  </p:stCondLst>
                                  <p:iterate type="el" backwards="0">
                                    <p:tmAbs val="0"/>
                                  </p:iterate>
                                  <p:childTnLst>
                                    <p:set>
                                      <p:cBhvr>
                                        <p:cTn id="60" fill="hold"/>
                                        <p:tgtEl>
                                          <p:spTgt spid="240">
                                            <p:txEl>
                                              <p:pRg st="13" end="13"/>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Class="entr" nodeType="clickEffect" presetSubtype="0" presetID="1" grpId="1" fill="hold">
                                  <p:stCondLst>
                                    <p:cond delay="0"/>
                                  </p:stCondLst>
                                  <p:iterate type="el" backwards="0">
                                    <p:tmAbs val="0"/>
                                  </p:iterate>
                                  <p:childTnLst>
                                    <p:set>
                                      <p:cBhvr>
                                        <p:cTn id="64" fill="hold"/>
                                        <p:tgtEl>
                                          <p:spTgt spid="240">
                                            <p:txEl>
                                              <p:pRg st="14" end="14"/>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Class="entr" nodeType="clickEffect" presetSubtype="0" presetID="1" grpId="1" fill="hold">
                                  <p:stCondLst>
                                    <p:cond delay="0"/>
                                  </p:stCondLst>
                                  <p:iterate type="el" backwards="0">
                                    <p:tmAbs val="0"/>
                                  </p:iterate>
                                  <p:childTnLst>
                                    <p:set>
                                      <p:cBhvr>
                                        <p:cTn id="68" fill="hold"/>
                                        <p:tgtEl>
                                          <p:spTgt spid="240">
                                            <p:txEl>
                                              <p:pRg st="15" end="1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40"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4" name="Untitled design (16).png" descr="Untitled design (16).pn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
        <p:nvSpPr>
          <p:cNvPr id="245" name="POST PRODUCTION"/>
          <p:cNvSpPr txBox="1"/>
          <p:nvPr>
            <p:ph type="ctrTitle"/>
          </p:nvPr>
        </p:nvSpPr>
        <p:spPr>
          <a:xfrm>
            <a:off x="1206498" y="-1387605"/>
            <a:ext cx="21971004" cy="4648201"/>
          </a:xfrm>
          <a:prstGeom prst="rect">
            <a:avLst/>
          </a:prstGeom>
        </p:spPr>
        <p:txBody>
          <a:bodyPr/>
          <a:lstStyle>
            <a:lvl1pPr algn="ctr">
              <a:defRPr b="0">
                <a:solidFill>
                  <a:srgbClr val="FFFFFF"/>
                </a:solidFill>
                <a:latin typeface="DIN Condensed Bold"/>
                <a:ea typeface="DIN Condensed Bold"/>
                <a:cs typeface="DIN Condensed Bold"/>
                <a:sym typeface="DIN Condensed Bold"/>
              </a:defRPr>
            </a:lvl1pPr>
          </a:lstStyle>
          <a:p>
            <a:pPr/>
            <a:r>
              <a:t>POST PRODUCTION</a:t>
            </a:r>
          </a:p>
        </p:txBody>
      </p:sp>
      <p:sp>
        <p:nvSpPr>
          <p:cNvPr id="246" name="We will cover:…"/>
          <p:cNvSpPr txBox="1"/>
          <p:nvPr>
            <p:ph type="subTitle" idx="1"/>
          </p:nvPr>
        </p:nvSpPr>
        <p:spPr>
          <a:xfrm>
            <a:off x="883481" y="4300077"/>
            <a:ext cx="18801775" cy="8477251"/>
          </a:xfrm>
          <a:prstGeom prst="rect">
            <a:avLst/>
          </a:prstGeom>
        </p:spPr>
        <p:txBody>
          <a:bodyPr/>
          <a:lstStyle/>
          <a:p>
            <a:pPr marL="691515" indent="-691515" defTabSz="817244">
              <a:buSzPct val="123000"/>
              <a:buChar char="•"/>
              <a:defRPr b="0" sz="5445">
                <a:solidFill>
                  <a:srgbClr val="FFFFFF"/>
                </a:solidFill>
                <a:latin typeface="Lora"/>
                <a:ea typeface="Lora"/>
                <a:cs typeface="Lora"/>
                <a:sym typeface="Lora"/>
              </a:defRPr>
            </a:pPr>
            <a:r>
              <a:t>We will cover:</a:t>
            </a:r>
          </a:p>
          <a:p>
            <a:pPr lvl="1" marL="1295019" indent="-691515" defTabSz="817244">
              <a:buSzPct val="123000"/>
              <a:buChar char="•"/>
              <a:defRPr b="0" sz="5445">
                <a:solidFill>
                  <a:srgbClr val="FFFFFF"/>
                </a:solidFill>
                <a:latin typeface="Lora"/>
                <a:ea typeface="Lora"/>
                <a:cs typeface="Lora"/>
                <a:sym typeface="Lora"/>
              </a:defRPr>
            </a:pPr>
            <a:r>
              <a:t>Final Cut Pro X (comp to Premiere Pro)</a:t>
            </a:r>
          </a:p>
          <a:p>
            <a:pPr marL="691515" indent="-691515" defTabSz="817244">
              <a:buSzPct val="123000"/>
              <a:buChar char="•"/>
              <a:defRPr b="0" sz="5445">
                <a:solidFill>
                  <a:srgbClr val="FFFFFF"/>
                </a:solidFill>
                <a:latin typeface="Lora"/>
                <a:ea typeface="Lora"/>
                <a:cs typeface="Lora"/>
                <a:sym typeface="Lora"/>
              </a:defRPr>
            </a:pPr>
            <a:r>
              <a:t>Post production tips covered:</a:t>
            </a:r>
          </a:p>
          <a:p>
            <a:pPr lvl="1" marL="1295019" indent="-691515" defTabSz="817244">
              <a:buSzPct val="123000"/>
              <a:buChar char="•"/>
              <a:defRPr b="0" sz="5445">
                <a:solidFill>
                  <a:srgbClr val="FFFFFF"/>
                </a:solidFill>
                <a:latin typeface="Lora"/>
                <a:ea typeface="Lora"/>
                <a:cs typeface="Lora"/>
                <a:sym typeface="Lora"/>
              </a:defRPr>
            </a:pPr>
            <a:r>
              <a:t>File management</a:t>
            </a:r>
          </a:p>
          <a:p>
            <a:pPr lvl="1" marL="1295019" indent="-691515" defTabSz="817244">
              <a:buSzPct val="123000"/>
              <a:buChar char="•"/>
              <a:defRPr b="0" sz="5445">
                <a:solidFill>
                  <a:srgbClr val="FFFFFF"/>
                </a:solidFill>
                <a:latin typeface="Lora"/>
                <a:ea typeface="Lora"/>
                <a:cs typeface="Lora"/>
                <a:sym typeface="Lora"/>
              </a:defRPr>
            </a:pPr>
            <a:r>
              <a:t>Using blade, trim, spreading timeline</a:t>
            </a:r>
          </a:p>
          <a:p>
            <a:pPr lvl="1" marL="1295019" indent="-691515" defTabSz="817244">
              <a:buSzPct val="123000"/>
              <a:buChar char="•"/>
              <a:defRPr b="0" sz="5445">
                <a:solidFill>
                  <a:srgbClr val="FFFFFF"/>
                </a:solidFill>
                <a:latin typeface="Lora"/>
                <a:ea typeface="Lora"/>
                <a:cs typeface="Lora"/>
                <a:sym typeface="Lora"/>
              </a:defRPr>
            </a:pPr>
            <a:r>
              <a:t>Audio syncing and multicam</a:t>
            </a:r>
          </a:p>
          <a:p>
            <a:pPr lvl="1" marL="1295019" indent="-691515" defTabSz="817244">
              <a:buSzPct val="123000"/>
              <a:buChar char="•"/>
              <a:defRPr b="0" sz="5445">
                <a:solidFill>
                  <a:srgbClr val="FFFFFF"/>
                </a:solidFill>
                <a:latin typeface="Lora"/>
                <a:ea typeface="Lora"/>
                <a:cs typeface="Lora"/>
                <a:sym typeface="Lora"/>
              </a:defRPr>
            </a:pPr>
            <a:r>
              <a:t>Stacking b-roll and automatic speeds</a:t>
            </a:r>
          </a:p>
          <a:p>
            <a:pPr lvl="1" marL="1295019" indent="-691515" defTabSz="817244">
              <a:buSzPct val="123000"/>
              <a:buChar char="•"/>
              <a:defRPr b="0" sz="5445">
                <a:solidFill>
                  <a:srgbClr val="FFFFFF"/>
                </a:solidFill>
                <a:latin typeface="Lora"/>
                <a:ea typeface="Lora"/>
                <a:cs typeface="Lora"/>
                <a:sym typeface="Lora"/>
              </a:defRPr>
            </a:pPr>
            <a:r>
              <a:t>Using text and cross dissolve</a:t>
            </a:r>
          </a:p>
          <a:p>
            <a:pPr lvl="1" marL="1295019" indent="-691515" defTabSz="817244">
              <a:buSzPct val="123000"/>
              <a:buChar char="•"/>
              <a:defRPr b="0" sz="5445">
                <a:solidFill>
                  <a:srgbClr val="FFFFFF"/>
                </a:solidFill>
                <a:latin typeface="Lora"/>
                <a:ea typeface="Lora"/>
                <a:cs typeface="Lora"/>
                <a:sym typeface="Lora"/>
              </a:defRPr>
            </a:pPr>
            <a:r>
              <a:t>Using opacities and color grading</a:t>
            </a:r>
          </a:p>
          <a:p>
            <a:pPr lvl="1" marL="1295019" indent="-691515" defTabSz="817244">
              <a:buSzPct val="123000"/>
              <a:buChar char="•"/>
              <a:defRPr b="0" sz="5445">
                <a:solidFill>
                  <a:srgbClr val="FFFFFF"/>
                </a:solidFill>
                <a:latin typeface="Lora"/>
                <a:ea typeface="Lora"/>
                <a:cs typeface="Lora"/>
                <a:sym typeface="Lora"/>
              </a:defRPr>
            </a:pPr>
            <a:r>
              <a:t>Exporting</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4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4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4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4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4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4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246">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246">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1" fill="hold">
                                  <p:stCondLst>
                                    <p:cond delay="0"/>
                                  </p:stCondLst>
                                  <p:iterate type="el" backwards="0">
                                    <p:tmAbs val="0"/>
                                  </p:iterate>
                                  <p:childTnLst>
                                    <p:set>
                                      <p:cBhvr>
                                        <p:cTn id="36" fill="hold"/>
                                        <p:tgtEl>
                                          <p:spTgt spid="246">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0" presetID="1" grpId="1" fill="hold">
                                  <p:stCondLst>
                                    <p:cond delay="0"/>
                                  </p:stCondLst>
                                  <p:iterate type="el" backwards="0">
                                    <p:tmAbs val="0"/>
                                  </p:iterate>
                                  <p:childTnLst>
                                    <p:set>
                                      <p:cBhvr>
                                        <p:cTn id="40" fill="hold"/>
                                        <p:tgtEl>
                                          <p:spTgt spid="246">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0" presetID="1" grpId="1" fill="hold">
                                  <p:stCondLst>
                                    <p:cond delay="0"/>
                                  </p:stCondLst>
                                  <p:iterate type="el" backwards="0">
                                    <p:tmAbs val="0"/>
                                  </p:iterate>
                                  <p:childTnLst>
                                    <p:set>
                                      <p:cBhvr>
                                        <p:cTn id="44" fill="hold"/>
                                        <p:tgtEl>
                                          <p:spTgt spid="246">
                                            <p:txEl>
                                              <p:pRg st="9" end="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46"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6" name="Untitled design (16).png" descr="Untitled design (16).png"/>
          <p:cNvPicPr>
            <a:picLocks noChangeAspect="1"/>
          </p:cNvPicPr>
          <p:nvPr/>
        </p:nvPicPr>
        <p:blipFill>
          <a:blip r:embed="rId3">
            <a:extLst/>
          </a:blip>
          <a:stretch>
            <a:fillRect/>
          </a:stretch>
        </p:blipFill>
        <p:spPr>
          <a:xfrm>
            <a:off x="0" y="0"/>
            <a:ext cx="24384000" cy="13716000"/>
          </a:xfrm>
          <a:prstGeom prst="rect">
            <a:avLst/>
          </a:prstGeom>
          <a:ln w="12700">
            <a:miter lim="400000"/>
          </a:ln>
        </p:spPr>
      </p:pic>
      <p:pic>
        <p:nvPicPr>
          <p:cNvPr id="157" name="Untitled design (16).png" descr="Untitled design (16).png"/>
          <p:cNvPicPr>
            <a:picLocks noChangeAspect="1"/>
          </p:cNvPicPr>
          <p:nvPr/>
        </p:nvPicPr>
        <p:blipFill>
          <a:blip r:embed="rId3">
            <a:extLst/>
          </a:blip>
          <a:stretch>
            <a:fillRect/>
          </a:stretch>
        </p:blipFill>
        <p:spPr>
          <a:xfrm>
            <a:off x="0" y="0"/>
            <a:ext cx="24384000" cy="13716000"/>
          </a:xfrm>
          <a:prstGeom prst="rect">
            <a:avLst/>
          </a:prstGeom>
          <a:ln w="12700">
            <a:miter lim="400000"/>
          </a:ln>
        </p:spPr>
      </p:pic>
      <p:pic>
        <p:nvPicPr>
          <p:cNvPr id="158" name="Untitled design (16).png" descr="Untitled design (16).png"/>
          <p:cNvPicPr>
            <a:picLocks noChangeAspect="1"/>
          </p:cNvPicPr>
          <p:nvPr/>
        </p:nvPicPr>
        <p:blipFill>
          <a:blip r:embed="rId3">
            <a:extLst/>
          </a:blip>
          <a:stretch>
            <a:fillRect/>
          </a:stretch>
        </p:blipFill>
        <p:spPr>
          <a:xfrm>
            <a:off x="-1" y="-1"/>
            <a:ext cx="24384001" cy="13716001"/>
          </a:xfrm>
          <a:prstGeom prst="rect">
            <a:avLst/>
          </a:prstGeom>
          <a:ln w="12700">
            <a:miter lim="400000"/>
          </a:ln>
        </p:spPr>
      </p:pic>
      <p:sp>
        <p:nvSpPr>
          <p:cNvPr id="159" name="FOOD FOR THOUGHT"/>
          <p:cNvSpPr txBox="1"/>
          <p:nvPr>
            <p:ph type="ctrTitle"/>
          </p:nvPr>
        </p:nvSpPr>
        <p:spPr>
          <a:xfrm>
            <a:off x="1206498" y="-1387605"/>
            <a:ext cx="21971004" cy="4648201"/>
          </a:xfrm>
          <a:prstGeom prst="rect">
            <a:avLst/>
          </a:prstGeom>
        </p:spPr>
        <p:txBody>
          <a:bodyPr/>
          <a:lstStyle>
            <a:lvl1pPr algn="ctr">
              <a:defRPr b="0">
                <a:solidFill>
                  <a:srgbClr val="FFFFFF"/>
                </a:solidFill>
                <a:latin typeface="DIN Condensed Bold"/>
                <a:ea typeface="DIN Condensed Bold"/>
                <a:cs typeface="DIN Condensed Bold"/>
                <a:sym typeface="DIN Condensed Bold"/>
              </a:defRPr>
            </a:lvl1pPr>
          </a:lstStyle>
          <a:p>
            <a:pPr/>
            <a:r>
              <a:t>FOOD FOR THOUGHT</a:t>
            </a:r>
          </a:p>
        </p:txBody>
      </p:sp>
      <p:sp>
        <p:nvSpPr>
          <p:cNvPr id="160" name="“The congregations with the richest and most affirming theology are the worst at getting their messages out to the world, and the congregations with the most harmful theology are the best at celebrity creation and getting their message out to the world.”"/>
          <p:cNvSpPr txBox="1"/>
          <p:nvPr>
            <p:ph type="subTitle" idx="1"/>
          </p:nvPr>
        </p:nvSpPr>
        <p:spPr>
          <a:xfrm>
            <a:off x="2069541" y="4398509"/>
            <a:ext cx="18801775" cy="8477251"/>
          </a:xfrm>
          <a:prstGeom prst="rect">
            <a:avLst/>
          </a:prstGeom>
        </p:spPr>
        <p:txBody>
          <a:bodyPr/>
          <a:lstStyle/>
          <a:p>
            <a:pPr>
              <a:defRPr b="0" i="1">
                <a:solidFill>
                  <a:srgbClr val="FFFFFF"/>
                </a:solidFill>
                <a:latin typeface="Lora"/>
                <a:ea typeface="Lora"/>
                <a:cs typeface="Lora"/>
                <a:sym typeface="Lora"/>
              </a:defRPr>
            </a:pPr>
            <a:r>
              <a:t>“The congregations with the richest and most affirming theology are the worst at getting their messages out to the world, and the congregations with the most harmful theology are the best at celebrity creation and getting their message out to the world.”</a:t>
            </a:r>
          </a:p>
          <a:p>
            <a:pPr algn="ctr">
              <a:defRPr b="0" i="1">
                <a:solidFill>
                  <a:srgbClr val="FFFFFF"/>
                </a:solidFill>
                <a:latin typeface="Lora"/>
                <a:ea typeface="Lora"/>
                <a:cs typeface="Lora"/>
                <a:sym typeface="Lora"/>
              </a:defRPr>
            </a:pPr>
          </a:p>
          <a:p>
            <a:pPr algn="ctr">
              <a:defRPr b="0" i="1">
                <a:solidFill>
                  <a:srgbClr val="FFFFFF"/>
                </a:solidFill>
                <a:latin typeface="Lora"/>
                <a:ea typeface="Lora"/>
                <a:cs typeface="Lora"/>
                <a:sym typeface="Lora"/>
              </a:defRPr>
            </a:pPr>
            <a:r>
              <a:t>-Brandon Cox</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0"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4" name="Untitled design (16).png" descr="Untitled design (16).png"/>
          <p:cNvPicPr>
            <a:picLocks noChangeAspect="1"/>
          </p:cNvPicPr>
          <p:nvPr/>
        </p:nvPicPr>
        <p:blipFill>
          <a:blip r:embed="rId3">
            <a:extLst/>
          </a:blip>
          <a:stretch>
            <a:fillRect/>
          </a:stretch>
        </p:blipFill>
        <p:spPr>
          <a:xfrm>
            <a:off x="0" y="0"/>
            <a:ext cx="24384000" cy="13716000"/>
          </a:xfrm>
          <a:prstGeom prst="rect">
            <a:avLst/>
          </a:prstGeom>
          <a:ln w="12700">
            <a:miter lim="400000"/>
          </a:ln>
        </p:spPr>
      </p:pic>
      <p:pic>
        <p:nvPicPr>
          <p:cNvPr id="165" name="Untitled design (16).png" descr="Untitled design (16).png"/>
          <p:cNvPicPr>
            <a:picLocks noChangeAspect="1"/>
          </p:cNvPicPr>
          <p:nvPr/>
        </p:nvPicPr>
        <p:blipFill>
          <a:blip r:embed="rId3">
            <a:extLst/>
          </a:blip>
          <a:stretch>
            <a:fillRect/>
          </a:stretch>
        </p:blipFill>
        <p:spPr>
          <a:xfrm>
            <a:off x="0" y="0"/>
            <a:ext cx="24384000" cy="13716000"/>
          </a:xfrm>
          <a:prstGeom prst="rect">
            <a:avLst/>
          </a:prstGeom>
          <a:ln w="12700">
            <a:miter lim="400000"/>
          </a:ln>
        </p:spPr>
      </p:pic>
      <p:pic>
        <p:nvPicPr>
          <p:cNvPr id="166" name="Untitled design (16).png" descr="Untitled design (16).png"/>
          <p:cNvPicPr>
            <a:picLocks noChangeAspect="1"/>
          </p:cNvPicPr>
          <p:nvPr/>
        </p:nvPicPr>
        <p:blipFill>
          <a:blip r:embed="rId3">
            <a:extLst/>
          </a:blip>
          <a:stretch>
            <a:fillRect/>
          </a:stretch>
        </p:blipFill>
        <p:spPr>
          <a:xfrm>
            <a:off x="-1" y="-1"/>
            <a:ext cx="24384001" cy="13716001"/>
          </a:xfrm>
          <a:prstGeom prst="rect">
            <a:avLst/>
          </a:prstGeom>
          <a:ln w="12700">
            <a:miter lim="400000"/>
          </a:ln>
        </p:spPr>
      </p:pic>
      <p:sp>
        <p:nvSpPr>
          <p:cNvPr id="167" name="FOOD FOR THOUGHT"/>
          <p:cNvSpPr txBox="1"/>
          <p:nvPr>
            <p:ph type="ctrTitle"/>
          </p:nvPr>
        </p:nvSpPr>
        <p:spPr>
          <a:xfrm>
            <a:off x="1206498" y="-1387605"/>
            <a:ext cx="21971004" cy="4648201"/>
          </a:xfrm>
          <a:prstGeom prst="rect">
            <a:avLst/>
          </a:prstGeom>
        </p:spPr>
        <p:txBody>
          <a:bodyPr/>
          <a:lstStyle>
            <a:lvl1pPr algn="ctr">
              <a:defRPr b="0">
                <a:solidFill>
                  <a:srgbClr val="FFFFFF"/>
                </a:solidFill>
                <a:latin typeface="DIN Condensed Bold"/>
                <a:ea typeface="DIN Condensed Bold"/>
                <a:cs typeface="DIN Condensed Bold"/>
                <a:sym typeface="DIN Condensed Bold"/>
              </a:defRPr>
            </a:lvl1pPr>
          </a:lstStyle>
          <a:p>
            <a:pPr/>
            <a:r>
              <a:t>FOOD FOR THOUGHT</a:t>
            </a:r>
          </a:p>
        </p:txBody>
      </p:sp>
      <p:sp>
        <p:nvSpPr>
          <p:cNvPr id="168" name="“83% of media across social media in 2022…"/>
          <p:cNvSpPr txBox="1"/>
          <p:nvPr>
            <p:ph type="subTitle" idx="1"/>
          </p:nvPr>
        </p:nvSpPr>
        <p:spPr>
          <a:xfrm>
            <a:off x="2069541" y="4398509"/>
            <a:ext cx="18801775" cy="8477251"/>
          </a:xfrm>
          <a:prstGeom prst="rect">
            <a:avLst/>
          </a:prstGeom>
        </p:spPr>
        <p:txBody>
          <a:bodyPr/>
          <a:lstStyle/>
          <a:p>
            <a:pPr algn="ctr">
              <a:defRPr b="0" i="1">
                <a:solidFill>
                  <a:srgbClr val="FFFFFF"/>
                </a:solidFill>
                <a:latin typeface="Lora"/>
                <a:ea typeface="Lora"/>
                <a:cs typeface="Lora"/>
                <a:sym typeface="Lora"/>
              </a:defRPr>
            </a:pPr>
            <a:r>
              <a:t>“83% of media across social media in 2022 </a:t>
            </a:r>
          </a:p>
          <a:p>
            <a:pPr algn="ctr">
              <a:defRPr b="0" i="1">
                <a:solidFill>
                  <a:srgbClr val="FFFFFF"/>
                </a:solidFill>
                <a:latin typeface="Lora"/>
                <a:ea typeface="Lora"/>
                <a:cs typeface="Lora"/>
                <a:sym typeface="Lora"/>
              </a:defRPr>
            </a:pPr>
            <a:r>
              <a:t>was video media”</a:t>
            </a:r>
          </a:p>
          <a:p>
            <a:pPr algn="ctr">
              <a:defRPr b="0" i="1">
                <a:solidFill>
                  <a:srgbClr val="FFFFFF"/>
                </a:solidFill>
                <a:latin typeface="Lora"/>
                <a:ea typeface="Lora"/>
                <a:cs typeface="Lora"/>
                <a:sym typeface="Lora"/>
              </a:defRPr>
            </a:pPr>
          </a:p>
          <a:p>
            <a:pPr algn="ctr">
              <a:defRPr b="0" i="1">
                <a:solidFill>
                  <a:srgbClr val="FFFFFF"/>
                </a:solidFill>
                <a:latin typeface="Lora"/>
                <a:ea typeface="Lora"/>
                <a:cs typeface="Lora"/>
                <a:sym typeface="Lora"/>
              </a:defRPr>
            </a:pPr>
            <a:r>
              <a:t>-LinkedIn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8"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2" name="Untitled design (16).png" descr="Untitled design (16).pn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
        <p:nvSpPr>
          <p:cNvPr id="173" name="WHY VIDEO?"/>
          <p:cNvSpPr txBox="1"/>
          <p:nvPr>
            <p:ph type="ctrTitle"/>
          </p:nvPr>
        </p:nvSpPr>
        <p:spPr>
          <a:xfrm>
            <a:off x="1206498" y="-1387605"/>
            <a:ext cx="21971004" cy="4648201"/>
          </a:xfrm>
          <a:prstGeom prst="rect">
            <a:avLst/>
          </a:prstGeom>
        </p:spPr>
        <p:txBody>
          <a:bodyPr/>
          <a:lstStyle>
            <a:lvl1pPr algn="ctr">
              <a:defRPr b="0">
                <a:solidFill>
                  <a:srgbClr val="FFFFFF"/>
                </a:solidFill>
                <a:latin typeface="DIN Condensed Bold"/>
                <a:ea typeface="DIN Condensed Bold"/>
                <a:cs typeface="DIN Condensed Bold"/>
                <a:sym typeface="DIN Condensed Bold"/>
              </a:defRPr>
            </a:lvl1pPr>
          </a:lstStyle>
          <a:p>
            <a:pPr/>
            <a:r>
              <a:t>WHY VIDEO?</a:t>
            </a:r>
          </a:p>
        </p:txBody>
      </p:sp>
      <p:sp>
        <p:nvSpPr>
          <p:cNvPr id="174" name="Video has taken priority over stills…"/>
          <p:cNvSpPr txBox="1"/>
          <p:nvPr>
            <p:ph type="subTitle" idx="1"/>
          </p:nvPr>
        </p:nvSpPr>
        <p:spPr>
          <a:xfrm>
            <a:off x="883481" y="4224089"/>
            <a:ext cx="18801775" cy="8477251"/>
          </a:xfrm>
          <a:prstGeom prst="rect">
            <a:avLst/>
          </a:prstGeom>
        </p:spPr>
        <p:txBody>
          <a:bodyPr/>
          <a:lstStyle/>
          <a:p>
            <a:pPr marL="698500" indent="-698500">
              <a:buSzPct val="123000"/>
              <a:buChar char="•"/>
              <a:defRPr b="0">
                <a:solidFill>
                  <a:srgbClr val="FFFFFF"/>
                </a:solidFill>
                <a:latin typeface="Lora"/>
                <a:ea typeface="Lora"/>
                <a:cs typeface="Lora"/>
                <a:sym typeface="Lora"/>
              </a:defRPr>
            </a:pPr>
            <a:r>
              <a:t>Video has taken priority over stills</a:t>
            </a:r>
          </a:p>
          <a:p>
            <a:pPr marL="698500" indent="-698500">
              <a:buSzPct val="123000"/>
              <a:buChar char="•"/>
              <a:defRPr b="0">
                <a:solidFill>
                  <a:srgbClr val="FFFFFF"/>
                </a:solidFill>
                <a:latin typeface="Lora"/>
                <a:ea typeface="Lora"/>
                <a:cs typeface="Lora"/>
                <a:sym typeface="Lora"/>
              </a:defRPr>
            </a:pPr>
            <a:r>
              <a:t>The infrastructure for video continues to grow</a:t>
            </a:r>
          </a:p>
          <a:p>
            <a:pPr marL="698500" indent="-698500">
              <a:buSzPct val="123000"/>
              <a:buChar char="•"/>
              <a:defRPr b="0">
                <a:solidFill>
                  <a:srgbClr val="FFFFFF"/>
                </a:solidFill>
                <a:latin typeface="Lora"/>
                <a:ea typeface="Lora"/>
                <a:cs typeface="Lora"/>
                <a:sym typeface="Lora"/>
              </a:defRPr>
            </a:pPr>
            <a:r>
              <a:t>TikTok and Reels are examples of video growth</a:t>
            </a:r>
          </a:p>
          <a:p>
            <a:pPr marL="698500" indent="-698500">
              <a:buSzPct val="123000"/>
              <a:buChar char="•"/>
              <a:defRPr b="0">
                <a:solidFill>
                  <a:srgbClr val="FFFFFF"/>
                </a:solidFill>
                <a:latin typeface="Lora"/>
                <a:ea typeface="Lora"/>
                <a:cs typeface="Lora"/>
                <a:sym typeface="Lora"/>
              </a:defRPr>
            </a:pPr>
            <a:r>
              <a:t>Video increases engagement across social platforms</a:t>
            </a:r>
          </a:p>
          <a:p>
            <a:pPr marL="698500" indent="-698500">
              <a:buSzPct val="123000"/>
              <a:buChar char="•"/>
              <a:defRPr b="0">
                <a:solidFill>
                  <a:srgbClr val="FFFFFF"/>
                </a:solidFill>
                <a:latin typeface="Lora"/>
                <a:ea typeface="Lora"/>
                <a:cs typeface="Lora"/>
                <a:sym typeface="Lora"/>
              </a:defRPr>
            </a:pPr>
            <a:r>
              <a:t>Younger generations are interested in the video presented on your channels and website</a:t>
            </a:r>
          </a:p>
          <a:p>
            <a:pPr marL="698500" indent="-698500">
              <a:buSzPct val="123000"/>
              <a:buChar char="•"/>
              <a:defRPr b="0">
                <a:solidFill>
                  <a:srgbClr val="FFFFFF"/>
                </a:solidFill>
                <a:latin typeface="Lora"/>
                <a:ea typeface="Lora"/>
                <a:cs typeface="Lora"/>
                <a:sym typeface="Lora"/>
              </a:defRPr>
            </a:pPr>
            <a:r>
              <a:t>It is another way to share a story - and when mastered can be faster than writing a story</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7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7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7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7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7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174">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4"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8" name="Untitled design (16).png" descr="Untitled design (16).pn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
        <p:nvSpPr>
          <p:cNvPr id="179" name="GEAR OVERVIEW"/>
          <p:cNvSpPr txBox="1"/>
          <p:nvPr>
            <p:ph type="ctrTitle"/>
          </p:nvPr>
        </p:nvSpPr>
        <p:spPr>
          <a:xfrm>
            <a:off x="1206498" y="-1387605"/>
            <a:ext cx="21971004" cy="4648201"/>
          </a:xfrm>
          <a:prstGeom prst="rect">
            <a:avLst/>
          </a:prstGeom>
        </p:spPr>
        <p:txBody>
          <a:bodyPr/>
          <a:lstStyle>
            <a:lvl1pPr algn="ctr">
              <a:defRPr b="0">
                <a:solidFill>
                  <a:srgbClr val="FFFFFF"/>
                </a:solidFill>
                <a:latin typeface="DIN Condensed Bold"/>
                <a:ea typeface="DIN Condensed Bold"/>
                <a:cs typeface="DIN Condensed Bold"/>
                <a:sym typeface="DIN Condensed Bold"/>
              </a:defRPr>
            </a:lvl1pPr>
          </a:lstStyle>
          <a:p>
            <a:pPr/>
            <a:r>
              <a:t>GEAR OVERVIEW</a:t>
            </a:r>
          </a:p>
        </p:txBody>
      </p:sp>
      <p:sp>
        <p:nvSpPr>
          <p:cNvPr id="180" name="Your phone…"/>
          <p:cNvSpPr txBox="1"/>
          <p:nvPr>
            <p:ph type="subTitle" idx="1"/>
          </p:nvPr>
        </p:nvSpPr>
        <p:spPr>
          <a:xfrm>
            <a:off x="883481" y="4224089"/>
            <a:ext cx="18801775" cy="8477251"/>
          </a:xfrm>
          <a:prstGeom prst="rect">
            <a:avLst/>
          </a:prstGeom>
        </p:spPr>
        <p:txBody>
          <a:bodyPr/>
          <a:lstStyle/>
          <a:p>
            <a:pPr marL="691515" indent="-691515" defTabSz="817244">
              <a:buSzPct val="123000"/>
              <a:buChar char="•"/>
              <a:defRPr b="0" sz="5445">
                <a:solidFill>
                  <a:srgbClr val="FFFFFF"/>
                </a:solidFill>
                <a:latin typeface="Lora"/>
                <a:ea typeface="Lora"/>
                <a:cs typeface="Lora"/>
                <a:sym typeface="Lora"/>
              </a:defRPr>
            </a:pPr>
            <a:r>
              <a:t>Your phone </a:t>
            </a:r>
          </a:p>
          <a:p>
            <a:pPr lvl="1" marL="1295019" indent="-691515" defTabSz="817244">
              <a:buSzPct val="123000"/>
              <a:buChar char="•"/>
              <a:defRPr b="0" sz="5445">
                <a:solidFill>
                  <a:srgbClr val="FFFFFF"/>
                </a:solidFill>
                <a:latin typeface="Lora"/>
                <a:ea typeface="Lora"/>
                <a:cs typeface="Lora"/>
                <a:sym typeface="Lora"/>
              </a:defRPr>
            </a:pPr>
            <a:r>
              <a:t>Easiest tool to use that you always have with you</a:t>
            </a:r>
          </a:p>
          <a:p>
            <a:pPr lvl="1" marL="1295019" indent="-691515" defTabSz="817244">
              <a:buSzPct val="123000"/>
              <a:buChar char="•"/>
              <a:defRPr b="0" sz="5445">
                <a:solidFill>
                  <a:srgbClr val="FFFFFF"/>
                </a:solidFill>
                <a:latin typeface="Lora"/>
                <a:ea typeface="Lora"/>
                <a:cs typeface="Lora"/>
                <a:sym typeface="Lora"/>
              </a:defRPr>
            </a:pPr>
            <a:r>
              <a:t>Whether iPhone or Android, it is pro level when matched with pro audio</a:t>
            </a:r>
          </a:p>
          <a:p>
            <a:pPr marL="691515" indent="-691515" defTabSz="817244">
              <a:buSzPct val="123000"/>
              <a:buChar char="•"/>
              <a:defRPr b="0" sz="5445">
                <a:solidFill>
                  <a:srgbClr val="FFFFFF"/>
                </a:solidFill>
                <a:latin typeface="Lora"/>
                <a:ea typeface="Lora"/>
                <a:cs typeface="Lora"/>
                <a:sym typeface="Lora"/>
              </a:defRPr>
            </a:pPr>
            <a:r>
              <a:t>Cameras</a:t>
            </a:r>
          </a:p>
          <a:p>
            <a:pPr lvl="1" marL="1295019" indent="-691515" defTabSz="817244">
              <a:buSzPct val="123000"/>
              <a:buChar char="•"/>
              <a:defRPr b="0" sz="5445">
                <a:solidFill>
                  <a:srgbClr val="FFFFFF"/>
                </a:solidFill>
                <a:latin typeface="Lora"/>
                <a:ea typeface="Lora"/>
                <a:cs typeface="Lora"/>
                <a:sym typeface="Lora"/>
              </a:defRPr>
            </a:pPr>
            <a:r>
              <a:t>GH5</a:t>
            </a:r>
          </a:p>
          <a:p>
            <a:pPr lvl="1" marL="1295019" indent="-691515" defTabSz="817244">
              <a:buSzPct val="123000"/>
              <a:buChar char="•"/>
              <a:defRPr b="0" sz="5445">
                <a:solidFill>
                  <a:srgbClr val="FFFFFF"/>
                </a:solidFill>
                <a:latin typeface="Lora"/>
                <a:ea typeface="Lora"/>
                <a:cs typeface="Lora"/>
                <a:sym typeface="Lora"/>
              </a:defRPr>
            </a:pPr>
            <a:r>
              <a:t>G85</a:t>
            </a:r>
          </a:p>
          <a:p>
            <a:pPr lvl="2" marL="1898523" indent="-691515" defTabSz="817244">
              <a:buSzPct val="123000"/>
              <a:buChar char="•"/>
              <a:defRPr b="0" sz="5445">
                <a:solidFill>
                  <a:srgbClr val="FFFFFF"/>
                </a:solidFill>
                <a:latin typeface="Lora"/>
                <a:ea typeface="Lora"/>
                <a:cs typeface="Lora"/>
                <a:sym typeface="Lora"/>
              </a:defRPr>
            </a:pPr>
            <a:r>
              <a:t>Uses Micro 4:3 lenses or EF glass with adaptor</a:t>
            </a:r>
          </a:p>
          <a:p>
            <a:pPr lvl="2" marL="1898523" indent="-691515" defTabSz="817244">
              <a:buSzPct val="123000"/>
              <a:buChar char="•"/>
              <a:defRPr b="0" sz="5445">
                <a:solidFill>
                  <a:srgbClr val="FFFFFF"/>
                </a:solidFill>
                <a:latin typeface="Lora"/>
                <a:ea typeface="Lora"/>
                <a:cs typeface="Lora"/>
                <a:sym typeface="Lora"/>
              </a:defRPr>
            </a:pPr>
            <a:r>
              <a:t>Great intro lens: Panasonic 25mm (50 equiv)</a:t>
            </a:r>
          </a:p>
          <a:p>
            <a:pPr lvl="2" marL="1898523" indent="-691515" defTabSz="817244">
              <a:buSzPct val="123000"/>
              <a:buChar char="•"/>
              <a:defRPr b="0" sz="5445">
                <a:solidFill>
                  <a:srgbClr val="FFFFFF"/>
                </a:solidFill>
                <a:latin typeface="Lora"/>
                <a:ea typeface="Lora"/>
                <a:cs typeface="Lora"/>
                <a:sym typeface="Lora"/>
              </a:defRPr>
            </a:pPr>
            <a:r>
              <a:t>Telephoto lens: Olympus 40-150mm</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80">
                                            <p:txEl>
                                              <p:pRg st="0" end="0"/>
                                            </p:txEl>
                                          </p:spTgt>
                                        </p:tgtEl>
                                        <p:attrNameLst>
                                          <p:attrName>style.visibility</p:attrName>
                                        </p:attrNameLst>
                                      </p:cBhvr>
                                      <p:to>
                                        <p:strVal val="visible"/>
                                      </p:to>
                                    </p:set>
                                  </p:childTnLst>
                                </p:cTn>
                              </p:par>
                              <p:par>
                                <p:cTn id="9" presetClass="entr" nodeType="withEffect" presetSubtype="0" presetID="1" grpId="1" fill="hold">
                                  <p:stCondLst>
                                    <p:cond delay="0"/>
                                  </p:stCondLst>
                                  <p:iterate type="el" backwards="0">
                                    <p:tmAbs val="0"/>
                                  </p:iterate>
                                  <p:childTnLst>
                                    <p:set>
                                      <p:cBhvr>
                                        <p:cTn id="10" fill="hold"/>
                                        <p:tgtEl>
                                          <p:spTgt spid="180">
                                            <p:txEl>
                                              <p:pRg st="1" end="1"/>
                                            </p:txEl>
                                          </p:spTgt>
                                        </p:tgtEl>
                                        <p:attrNameLst>
                                          <p:attrName>style.visibility</p:attrName>
                                        </p:attrNameLst>
                                      </p:cBhvr>
                                      <p:to>
                                        <p:strVal val="visible"/>
                                      </p:to>
                                    </p:set>
                                  </p:childTnLst>
                                </p:cTn>
                              </p:par>
                              <p:par>
                                <p:cTn id="11" presetClass="entr" nodeType="withEffect" presetSubtype="0" presetID="1" grpId="1" fill="hold">
                                  <p:stCondLst>
                                    <p:cond delay="0"/>
                                  </p:stCondLst>
                                  <p:iterate type="el" backwards="0">
                                    <p:tmAbs val="0"/>
                                  </p:iterate>
                                  <p:childTnLst>
                                    <p:set>
                                      <p:cBhvr>
                                        <p:cTn id="12" fill="hold"/>
                                        <p:tgtEl>
                                          <p:spTgt spid="18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80">
                                            <p:txEl>
                                              <p:pRg st="3" end="3"/>
                                            </p:txEl>
                                          </p:spTgt>
                                        </p:tgtEl>
                                        <p:attrNameLst>
                                          <p:attrName>style.visibility</p:attrName>
                                        </p:attrNameLst>
                                      </p:cBhvr>
                                      <p:to>
                                        <p:strVal val="visible"/>
                                      </p:to>
                                    </p:set>
                                  </p:childTnLst>
                                </p:cTn>
                              </p:par>
                              <p:par>
                                <p:cTn id="17" presetClass="entr" nodeType="withEffect" presetSubtype="0" presetID="1" grpId="1" fill="hold">
                                  <p:stCondLst>
                                    <p:cond delay="0"/>
                                  </p:stCondLst>
                                  <p:iterate type="el" backwards="0">
                                    <p:tmAbs val="0"/>
                                  </p:iterate>
                                  <p:childTnLst>
                                    <p:set>
                                      <p:cBhvr>
                                        <p:cTn id="18" fill="hold"/>
                                        <p:tgtEl>
                                          <p:spTgt spid="180">
                                            <p:txEl>
                                              <p:pRg st="4" end="4"/>
                                            </p:txEl>
                                          </p:spTgt>
                                        </p:tgtEl>
                                        <p:attrNameLst>
                                          <p:attrName>style.visibility</p:attrName>
                                        </p:attrNameLst>
                                      </p:cBhvr>
                                      <p:to>
                                        <p:strVal val="visible"/>
                                      </p:to>
                                    </p:set>
                                  </p:childTnLst>
                                </p:cTn>
                              </p:par>
                              <p:par>
                                <p:cTn id="19" presetClass="entr" nodeType="withEffect" presetSubtype="0" presetID="1" grpId="1" fill="hold">
                                  <p:stCondLst>
                                    <p:cond delay="0"/>
                                  </p:stCondLst>
                                  <p:iterate type="el" backwards="0">
                                    <p:tmAbs val="0"/>
                                  </p:iterate>
                                  <p:childTnLst>
                                    <p:set>
                                      <p:cBhvr>
                                        <p:cTn id="20" fill="hold"/>
                                        <p:tgtEl>
                                          <p:spTgt spid="180">
                                            <p:txEl>
                                              <p:pRg st="5" end="5"/>
                                            </p:txEl>
                                          </p:spTgt>
                                        </p:tgtEl>
                                        <p:attrNameLst>
                                          <p:attrName>style.visibility</p:attrName>
                                        </p:attrNameLst>
                                      </p:cBhvr>
                                      <p:to>
                                        <p:strVal val="visible"/>
                                      </p:to>
                                    </p:set>
                                  </p:childTnLst>
                                </p:cTn>
                              </p:par>
                              <p:par>
                                <p:cTn id="21" presetClass="entr" nodeType="withEffect" presetSubtype="0" presetID="1" grpId="1" fill="hold">
                                  <p:stCondLst>
                                    <p:cond delay="0"/>
                                  </p:stCondLst>
                                  <p:iterate type="el" backwards="0">
                                    <p:tmAbs val="0"/>
                                  </p:iterate>
                                  <p:childTnLst>
                                    <p:set>
                                      <p:cBhvr>
                                        <p:cTn id="22" fill="hold"/>
                                        <p:tgtEl>
                                          <p:spTgt spid="180">
                                            <p:txEl>
                                              <p:pRg st="6" end="6"/>
                                            </p:txEl>
                                          </p:spTgt>
                                        </p:tgtEl>
                                        <p:attrNameLst>
                                          <p:attrName>style.visibility</p:attrName>
                                        </p:attrNameLst>
                                      </p:cBhvr>
                                      <p:to>
                                        <p:strVal val="visible"/>
                                      </p:to>
                                    </p:set>
                                  </p:childTnLst>
                                </p:cTn>
                              </p:par>
                              <p:par>
                                <p:cTn id="23" presetClass="entr" nodeType="withEffect" presetSubtype="0" presetID="1" grpId="1" fill="hold">
                                  <p:stCondLst>
                                    <p:cond delay="0"/>
                                  </p:stCondLst>
                                  <p:iterate type="el" backwards="0">
                                    <p:tmAbs val="0"/>
                                  </p:iterate>
                                  <p:childTnLst>
                                    <p:set>
                                      <p:cBhvr>
                                        <p:cTn id="24" fill="hold"/>
                                        <p:tgtEl>
                                          <p:spTgt spid="180">
                                            <p:txEl>
                                              <p:pRg st="7" end="7"/>
                                            </p:txEl>
                                          </p:spTgt>
                                        </p:tgtEl>
                                        <p:attrNameLst>
                                          <p:attrName>style.visibility</p:attrName>
                                        </p:attrNameLst>
                                      </p:cBhvr>
                                      <p:to>
                                        <p:strVal val="visible"/>
                                      </p:to>
                                    </p:set>
                                  </p:childTnLst>
                                </p:cTn>
                              </p:par>
                              <p:par>
                                <p:cTn id="25" presetClass="entr" nodeType="withEffect" presetSubtype="0" presetID="1" grpId="1" fill="hold">
                                  <p:stCondLst>
                                    <p:cond delay="0"/>
                                  </p:stCondLst>
                                  <p:iterate type="el" backwards="0">
                                    <p:tmAbs val="0"/>
                                  </p:iterate>
                                  <p:childTnLst>
                                    <p:set>
                                      <p:cBhvr>
                                        <p:cTn id="26" fill="hold"/>
                                        <p:tgtEl>
                                          <p:spTgt spid="180">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80"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4" name="Untitled design (16).png" descr="Untitled design (16).pn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
        <p:nvSpPr>
          <p:cNvPr id="185" name="GEAR OVERVIEW"/>
          <p:cNvSpPr txBox="1"/>
          <p:nvPr>
            <p:ph type="ctrTitle"/>
          </p:nvPr>
        </p:nvSpPr>
        <p:spPr>
          <a:xfrm>
            <a:off x="1206498" y="-1387605"/>
            <a:ext cx="21971004" cy="4648201"/>
          </a:xfrm>
          <a:prstGeom prst="rect">
            <a:avLst/>
          </a:prstGeom>
        </p:spPr>
        <p:txBody>
          <a:bodyPr/>
          <a:lstStyle>
            <a:lvl1pPr algn="ctr">
              <a:defRPr b="0">
                <a:solidFill>
                  <a:srgbClr val="FFFFFF"/>
                </a:solidFill>
                <a:latin typeface="DIN Condensed Bold"/>
                <a:ea typeface="DIN Condensed Bold"/>
                <a:cs typeface="DIN Condensed Bold"/>
                <a:sym typeface="DIN Condensed Bold"/>
              </a:defRPr>
            </a:lvl1pPr>
          </a:lstStyle>
          <a:p>
            <a:pPr/>
            <a:r>
              <a:t>GEAR OVERVIEW</a:t>
            </a:r>
          </a:p>
        </p:txBody>
      </p:sp>
      <p:sp>
        <p:nvSpPr>
          <p:cNvPr id="186" name="Canon RP…"/>
          <p:cNvSpPr txBox="1"/>
          <p:nvPr>
            <p:ph type="subTitle" idx="1"/>
          </p:nvPr>
        </p:nvSpPr>
        <p:spPr>
          <a:xfrm>
            <a:off x="809478" y="4178151"/>
            <a:ext cx="18801774" cy="8477251"/>
          </a:xfrm>
          <a:prstGeom prst="rect">
            <a:avLst/>
          </a:prstGeom>
        </p:spPr>
        <p:txBody>
          <a:bodyPr/>
          <a:lstStyle/>
          <a:p>
            <a:pPr marL="691515" indent="-691515" defTabSz="817244">
              <a:buSzPct val="123000"/>
              <a:buChar char="•"/>
              <a:defRPr b="0" sz="5445">
                <a:solidFill>
                  <a:srgbClr val="FFFFFF"/>
                </a:solidFill>
                <a:latin typeface="Lora"/>
                <a:ea typeface="Lora"/>
                <a:cs typeface="Lora"/>
                <a:sym typeface="Lora"/>
              </a:defRPr>
            </a:pPr>
            <a:r>
              <a:t>Canon RP</a:t>
            </a:r>
          </a:p>
          <a:p>
            <a:pPr lvl="1" marL="1295019" indent="-691515" defTabSz="817244">
              <a:buSzPct val="123000"/>
              <a:buChar char="•"/>
              <a:defRPr b="0" sz="5445">
                <a:solidFill>
                  <a:srgbClr val="FFFFFF"/>
                </a:solidFill>
                <a:latin typeface="Lora"/>
                <a:ea typeface="Lora"/>
                <a:cs typeface="Lora"/>
                <a:sym typeface="Lora"/>
              </a:defRPr>
            </a:pPr>
            <a:r>
              <a:t>Uses RF lenses or EF lenses with adapter</a:t>
            </a:r>
          </a:p>
          <a:p>
            <a:pPr lvl="1" marL="1295019" indent="-691515" defTabSz="817244">
              <a:buSzPct val="123000"/>
              <a:buChar char="•"/>
              <a:defRPr b="0" sz="5445">
                <a:solidFill>
                  <a:srgbClr val="FFFFFF"/>
                </a:solidFill>
                <a:latin typeface="Lora"/>
                <a:ea typeface="Lora"/>
                <a:cs typeface="Lora"/>
                <a:sym typeface="Lora"/>
              </a:defRPr>
            </a:pPr>
            <a:r>
              <a:t>Great intro lens: RF 50mm</a:t>
            </a:r>
          </a:p>
          <a:p>
            <a:pPr lvl="1" marL="1295019" indent="-691515" defTabSz="817244">
              <a:buSzPct val="123000"/>
              <a:buChar char="•"/>
              <a:defRPr b="0" sz="5445">
                <a:solidFill>
                  <a:srgbClr val="FFFFFF"/>
                </a:solidFill>
                <a:latin typeface="Lora"/>
                <a:ea typeface="Lora"/>
                <a:cs typeface="Lora"/>
                <a:sym typeface="Lora"/>
              </a:defRPr>
            </a:pPr>
            <a:r>
              <a:t>Telephoto lens: 70-200mm</a:t>
            </a:r>
          </a:p>
          <a:p>
            <a:pPr marL="691515" indent="-691515" defTabSz="817244">
              <a:buSzPct val="123000"/>
              <a:buChar char="•"/>
              <a:defRPr b="0" sz="5445">
                <a:solidFill>
                  <a:srgbClr val="FFFFFF"/>
                </a:solidFill>
                <a:latin typeface="Lora"/>
                <a:ea typeface="Lora"/>
                <a:cs typeface="Lora"/>
                <a:sym typeface="Lora"/>
              </a:defRPr>
            </a:pPr>
            <a:r>
              <a:t>Pros and Cons of both:</a:t>
            </a:r>
          </a:p>
          <a:p>
            <a:pPr lvl="1" marL="1295019" indent="-691515" defTabSz="817244">
              <a:buSzPct val="123000"/>
              <a:buChar char="•"/>
              <a:defRPr b="0" sz="5445">
                <a:solidFill>
                  <a:srgbClr val="FFFFFF"/>
                </a:solidFill>
                <a:latin typeface="Lora"/>
                <a:ea typeface="Lora"/>
                <a:cs typeface="Lora"/>
                <a:sym typeface="Lora"/>
              </a:defRPr>
            </a:pPr>
            <a:r>
              <a:t>Panasonic is geared more for video</a:t>
            </a:r>
          </a:p>
          <a:p>
            <a:pPr lvl="1" marL="1295019" indent="-691515" defTabSz="817244">
              <a:buSzPct val="123000"/>
              <a:buChar char="•"/>
              <a:defRPr b="0" sz="5445">
                <a:solidFill>
                  <a:srgbClr val="FFFFFF"/>
                </a:solidFill>
                <a:latin typeface="Lora"/>
                <a:ea typeface="Lora"/>
                <a:cs typeface="Lora"/>
                <a:sym typeface="Lora"/>
              </a:defRPr>
            </a:pPr>
            <a:r>
              <a:t>Canon is geared more for photo</a:t>
            </a:r>
          </a:p>
          <a:p>
            <a:pPr lvl="1" marL="1295019" indent="-691515" defTabSz="817244">
              <a:buSzPct val="123000"/>
              <a:buChar char="•"/>
              <a:defRPr b="0" sz="5445">
                <a:solidFill>
                  <a:srgbClr val="FFFFFF"/>
                </a:solidFill>
                <a:latin typeface="Lora"/>
                <a:ea typeface="Lora"/>
                <a:cs typeface="Lora"/>
                <a:sym typeface="Lora"/>
              </a:defRPr>
            </a:pPr>
            <a:r>
              <a:t>Panasonic has cheaper bodies but less glass options</a:t>
            </a:r>
          </a:p>
          <a:p>
            <a:pPr lvl="1" marL="1295019" indent="-691515" defTabSz="817244">
              <a:buSzPct val="123000"/>
              <a:buChar char="•"/>
              <a:defRPr b="0" sz="5445">
                <a:solidFill>
                  <a:srgbClr val="FFFFFF"/>
                </a:solidFill>
                <a:latin typeface="Lora"/>
                <a:ea typeface="Lora"/>
                <a:cs typeface="Lora"/>
                <a:sym typeface="Lora"/>
              </a:defRPr>
            </a:pPr>
            <a:r>
              <a:t>Canon has more expensive bodies but is more universal</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86">
                                            <p:txEl>
                                              <p:pRg st="0" end="0"/>
                                            </p:txEl>
                                          </p:spTgt>
                                        </p:tgtEl>
                                        <p:attrNameLst>
                                          <p:attrName>style.visibility</p:attrName>
                                        </p:attrNameLst>
                                      </p:cBhvr>
                                      <p:to>
                                        <p:strVal val="visible"/>
                                      </p:to>
                                    </p:set>
                                  </p:childTnLst>
                                </p:cTn>
                              </p:par>
                              <p:par>
                                <p:cTn id="9" presetClass="entr" nodeType="withEffect" presetSubtype="0" presetID="1" grpId="1" fill="hold">
                                  <p:stCondLst>
                                    <p:cond delay="0"/>
                                  </p:stCondLst>
                                  <p:iterate type="el" backwards="0">
                                    <p:tmAbs val="0"/>
                                  </p:iterate>
                                  <p:childTnLst>
                                    <p:set>
                                      <p:cBhvr>
                                        <p:cTn id="10" fill="hold"/>
                                        <p:tgtEl>
                                          <p:spTgt spid="186">
                                            <p:txEl>
                                              <p:pRg st="1" end="1"/>
                                            </p:txEl>
                                          </p:spTgt>
                                        </p:tgtEl>
                                        <p:attrNameLst>
                                          <p:attrName>style.visibility</p:attrName>
                                        </p:attrNameLst>
                                      </p:cBhvr>
                                      <p:to>
                                        <p:strVal val="visible"/>
                                      </p:to>
                                    </p:set>
                                  </p:childTnLst>
                                </p:cTn>
                              </p:par>
                              <p:par>
                                <p:cTn id="11" presetClass="entr" nodeType="withEffect" presetSubtype="0" presetID="1" grpId="1" fill="hold">
                                  <p:stCondLst>
                                    <p:cond delay="0"/>
                                  </p:stCondLst>
                                  <p:iterate type="el" backwards="0">
                                    <p:tmAbs val="0"/>
                                  </p:iterate>
                                  <p:childTnLst>
                                    <p:set>
                                      <p:cBhvr>
                                        <p:cTn id="12" fill="hold"/>
                                        <p:tgtEl>
                                          <p:spTgt spid="186">
                                            <p:txEl>
                                              <p:pRg st="2" end="2"/>
                                            </p:txEl>
                                          </p:spTgt>
                                        </p:tgtEl>
                                        <p:attrNameLst>
                                          <p:attrName>style.visibility</p:attrName>
                                        </p:attrNameLst>
                                      </p:cBhvr>
                                      <p:to>
                                        <p:strVal val="visible"/>
                                      </p:to>
                                    </p:set>
                                  </p:childTnLst>
                                </p:cTn>
                              </p:par>
                              <p:par>
                                <p:cTn id="13" presetClass="entr" nodeType="withEffect" presetSubtype="0" presetID="1" grpId="1" fill="hold">
                                  <p:stCondLst>
                                    <p:cond delay="0"/>
                                  </p:stCondLst>
                                  <p:iterate type="el" backwards="0">
                                    <p:tmAbs val="0"/>
                                  </p:iterate>
                                  <p:childTnLst>
                                    <p:set>
                                      <p:cBhvr>
                                        <p:cTn id="14" fill="hold"/>
                                        <p:tgtEl>
                                          <p:spTgt spid="18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186">
                                            <p:txEl>
                                              <p:pRg st="4" end="4"/>
                                            </p:txEl>
                                          </p:spTgt>
                                        </p:tgtEl>
                                        <p:attrNameLst>
                                          <p:attrName>style.visibility</p:attrName>
                                        </p:attrNameLst>
                                      </p:cBhvr>
                                      <p:to>
                                        <p:strVal val="visible"/>
                                      </p:to>
                                    </p:set>
                                  </p:childTnLst>
                                </p:cTn>
                              </p:par>
                              <p:par>
                                <p:cTn id="19" presetClass="entr" nodeType="withEffect" presetSubtype="0" presetID="1" grpId="1" fill="hold">
                                  <p:stCondLst>
                                    <p:cond delay="0"/>
                                  </p:stCondLst>
                                  <p:iterate type="el" backwards="0">
                                    <p:tmAbs val="0"/>
                                  </p:iterate>
                                  <p:childTnLst>
                                    <p:set>
                                      <p:cBhvr>
                                        <p:cTn id="20" fill="hold"/>
                                        <p:tgtEl>
                                          <p:spTgt spid="186">
                                            <p:txEl>
                                              <p:pRg st="5" end="5"/>
                                            </p:txEl>
                                          </p:spTgt>
                                        </p:tgtEl>
                                        <p:attrNameLst>
                                          <p:attrName>style.visibility</p:attrName>
                                        </p:attrNameLst>
                                      </p:cBhvr>
                                      <p:to>
                                        <p:strVal val="visible"/>
                                      </p:to>
                                    </p:set>
                                  </p:childTnLst>
                                </p:cTn>
                              </p:par>
                              <p:par>
                                <p:cTn id="21" presetClass="entr" nodeType="withEffect" presetSubtype="0" presetID="1" grpId="1" fill="hold">
                                  <p:stCondLst>
                                    <p:cond delay="0"/>
                                  </p:stCondLst>
                                  <p:iterate type="el" backwards="0">
                                    <p:tmAbs val="0"/>
                                  </p:iterate>
                                  <p:childTnLst>
                                    <p:set>
                                      <p:cBhvr>
                                        <p:cTn id="22" fill="hold"/>
                                        <p:tgtEl>
                                          <p:spTgt spid="186">
                                            <p:txEl>
                                              <p:pRg st="6" end="6"/>
                                            </p:txEl>
                                          </p:spTgt>
                                        </p:tgtEl>
                                        <p:attrNameLst>
                                          <p:attrName>style.visibility</p:attrName>
                                        </p:attrNameLst>
                                      </p:cBhvr>
                                      <p:to>
                                        <p:strVal val="visible"/>
                                      </p:to>
                                    </p:set>
                                  </p:childTnLst>
                                </p:cTn>
                              </p:par>
                              <p:par>
                                <p:cTn id="23" presetClass="entr" nodeType="withEffect" presetSubtype="0" presetID="1" grpId="1" fill="hold">
                                  <p:stCondLst>
                                    <p:cond delay="0"/>
                                  </p:stCondLst>
                                  <p:iterate type="el" backwards="0">
                                    <p:tmAbs val="0"/>
                                  </p:iterate>
                                  <p:childTnLst>
                                    <p:set>
                                      <p:cBhvr>
                                        <p:cTn id="24" fill="hold"/>
                                        <p:tgtEl>
                                          <p:spTgt spid="186">
                                            <p:txEl>
                                              <p:pRg st="7" end="7"/>
                                            </p:txEl>
                                          </p:spTgt>
                                        </p:tgtEl>
                                        <p:attrNameLst>
                                          <p:attrName>style.visibility</p:attrName>
                                        </p:attrNameLst>
                                      </p:cBhvr>
                                      <p:to>
                                        <p:strVal val="visible"/>
                                      </p:to>
                                    </p:set>
                                  </p:childTnLst>
                                </p:cTn>
                              </p:par>
                              <p:par>
                                <p:cTn id="25" presetClass="entr" nodeType="withEffect" presetSubtype="0" presetID="1" grpId="1" fill="hold">
                                  <p:stCondLst>
                                    <p:cond delay="0"/>
                                  </p:stCondLst>
                                  <p:iterate type="el" backwards="0">
                                    <p:tmAbs val="0"/>
                                  </p:iterate>
                                  <p:childTnLst>
                                    <p:set>
                                      <p:cBhvr>
                                        <p:cTn id="26" fill="hold"/>
                                        <p:tgtEl>
                                          <p:spTgt spid="186">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86"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0" name="Untitled design (16).png" descr="Untitled design (16).pn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
        <p:nvSpPr>
          <p:cNvPr id="191" name="GEAR OVERVIEW"/>
          <p:cNvSpPr txBox="1"/>
          <p:nvPr>
            <p:ph type="ctrTitle"/>
          </p:nvPr>
        </p:nvSpPr>
        <p:spPr>
          <a:xfrm>
            <a:off x="1206498" y="-1387605"/>
            <a:ext cx="21971004" cy="4648201"/>
          </a:xfrm>
          <a:prstGeom prst="rect">
            <a:avLst/>
          </a:prstGeom>
        </p:spPr>
        <p:txBody>
          <a:bodyPr/>
          <a:lstStyle>
            <a:lvl1pPr algn="ctr">
              <a:defRPr b="0">
                <a:solidFill>
                  <a:srgbClr val="FFFFFF"/>
                </a:solidFill>
                <a:latin typeface="DIN Condensed Bold"/>
                <a:ea typeface="DIN Condensed Bold"/>
                <a:cs typeface="DIN Condensed Bold"/>
                <a:sym typeface="DIN Condensed Bold"/>
              </a:defRPr>
            </a:lvl1pPr>
          </a:lstStyle>
          <a:p>
            <a:pPr/>
            <a:r>
              <a:t>GEAR OVERVIEW</a:t>
            </a:r>
          </a:p>
        </p:txBody>
      </p:sp>
      <p:sp>
        <p:nvSpPr>
          <p:cNvPr id="192" name="Audio…"/>
          <p:cNvSpPr txBox="1"/>
          <p:nvPr>
            <p:ph type="subTitle" idx="1"/>
          </p:nvPr>
        </p:nvSpPr>
        <p:spPr>
          <a:xfrm>
            <a:off x="883481" y="4148100"/>
            <a:ext cx="18801775" cy="8477251"/>
          </a:xfrm>
          <a:prstGeom prst="rect">
            <a:avLst/>
          </a:prstGeom>
        </p:spPr>
        <p:txBody>
          <a:bodyPr/>
          <a:lstStyle/>
          <a:p>
            <a:pPr marL="698500" indent="-698500">
              <a:buSzPct val="123000"/>
              <a:buChar char="•"/>
              <a:defRPr b="0">
                <a:solidFill>
                  <a:srgbClr val="FFFFFF"/>
                </a:solidFill>
                <a:latin typeface="Lora"/>
                <a:ea typeface="Lora"/>
                <a:cs typeface="Lora"/>
                <a:sym typeface="Lora"/>
              </a:defRPr>
            </a:pPr>
            <a:r>
              <a:t>Audio</a:t>
            </a:r>
          </a:p>
          <a:p>
            <a:pPr lvl="1" marL="1308100" indent="-698500">
              <a:buSzPct val="123000"/>
              <a:buChar char="•"/>
              <a:defRPr b="0">
                <a:solidFill>
                  <a:srgbClr val="FFFFFF"/>
                </a:solidFill>
                <a:latin typeface="Lora"/>
                <a:ea typeface="Lora"/>
                <a:cs typeface="Lora"/>
                <a:sym typeface="Lora"/>
              </a:defRPr>
            </a:pPr>
            <a:r>
              <a:t>Tascam DR-10L: All in one audio recording system</a:t>
            </a:r>
          </a:p>
          <a:p>
            <a:pPr lvl="1" marL="1308100" indent="-698500">
              <a:buSzPct val="123000"/>
              <a:buChar char="•"/>
              <a:defRPr b="0">
                <a:solidFill>
                  <a:srgbClr val="FFFFFF"/>
                </a:solidFill>
                <a:latin typeface="Lora"/>
                <a:ea typeface="Lora"/>
                <a:cs typeface="Lora"/>
                <a:sym typeface="Lora"/>
              </a:defRPr>
            </a:pPr>
            <a:r>
              <a:t>Rode NTG2: The golden standard of shotgun mics</a:t>
            </a:r>
          </a:p>
          <a:p>
            <a:pPr lvl="1" marL="1308100" indent="-698500">
              <a:buSzPct val="123000"/>
              <a:buChar char="•"/>
              <a:defRPr b="0">
                <a:solidFill>
                  <a:srgbClr val="FFFFFF"/>
                </a:solidFill>
                <a:latin typeface="Lora"/>
                <a:ea typeface="Lora"/>
                <a:cs typeface="Lora"/>
                <a:sym typeface="Lora"/>
              </a:defRPr>
            </a:pPr>
            <a:r>
              <a:t>Zoom H5 or H6: Plug and play audio recorders</a:t>
            </a:r>
          </a:p>
          <a:p>
            <a:pPr marL="698500" indent="-698500">
              <a:buSzPct val="123000"/>
              <a:buChar char="•"/>
              <a:defRPr b="0">
                <a:solidFill>
                  <a:srgbClr val="FFFFFF"/>
                </a:solidFill>
                <a:latin typeface="Lora"/>
                <a:ea typeface="Lora"/>
                <a:cs typeface="Lora"/>
                <a:sym typeface="Lora"/>
              </a:defRPr>
            </a:pPr>
            <a:r>
              <a:t>70% of people will deal with poorer video quality if audio is good</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92">
                                            <p:txEl>
                                              <p:pRg st="0" end="0"/>
                                            </p:txEl>
                                          </p:spTgt>
                                        </p:tgtEl>
                                        <p:attrNameLst>
                                          <p:attrName>style.visibility</p:attrName>
                                        </p:attrNameLst>
                                      </p:cBhvr>
                                      <p:to>
                                        <p:strVal val="visible"/>
                                      </p:to>
                                    </p:set>
                                  </p:childTnLst>
                                </p:cTn>
                              </p:par>
                              <p:par>
                                <p:cTn id="9" presetClass="entr" nodeType="withEffect" presetSubtype="0" presetID="1" grpId="1" fill="hold">
                                  <p:stCondLst>
                                    <p:cond delay="0"/>
                                  </p:stCondLst>
                                  <p:iterate type="el" backwards="0">
                                    <p:tmAbs val="0"/>
                                  </p:iterate>
                                  <p:childTnLst>
                                    <p:set>
                                      <p:cBhvr>
                                        <p:cTn id="10" fill="hold"/>
                                        <p:tgtEl>
                                          <p:spTgt spid="192">
                                            <p:txEl>
                                              <p:pRg st="1" end="1"/>
                                            </p:txEl>
                                          </p:spTgt>
                                        </p:tgtEl>
                                        <p:attrNameLst>
                                          <p:attrName>style.visibility</p:attrName>
                                        </p:attrNameLst>
                                      </p:cBhvr>
                                      <p:to>
                                        <p:strVal val="visible"/>
                                      </p:to>
                                    </p:set>
                                  </p:childTnLst>
                                </p:cTn>
                              </p:par>
                              <p:par>
                                <p:cTn id="11" presetClass="entr" nodeType="withEffect" presetSubtype="0" presetID="1" grpId="1" fill="hold">
                                  <p:stCondLst>
                                    <p:cond delay="0"/>
                                  </p:stCondLst>
                                  <p:iterate type="el" backwards="0">
                                    <p:tmAbs val="0"/>
                                  </p:iterate>
                                  <p:childTnLst>
                                    <p:set>
                                      <p:cBhvr>
                                        <p:cTn id="12" fill="hold"/>
                                        <p:tgtEl>
                                          <p:spTgt spid="192">
                                            <p:txEl>
                                              <p:pRg st="2" end="2"/>
                                            </p:txEl>
                                          </p:spTgt>
                                        </p:tgtEl>
                                        <p:attrNameLst>
                                          <p:attrName>style.visibility</p:attrName>
                                        </p:attrNameLst>
                                      </p:cBhvr>
                                      <p:to>
                                        <p:strVal val="visible"/>
                                      </p:to>
                                    </p:set>
                                  </p:childTnLst>
                                </p:cTn>
                              </p:par>
                              <p:par>
                                <p:cTn id="13" presetClass="entr" nodeType="withEffect" presetSubtype="0" presetID="1" grpId="1" fill="hold">
                                  <p:stCondLst>
                                    <p:cond delay="0"/>
                                  </p:stCondLst>
                                  <p:iterate type="el" backwards="0">
                                    <p:tmAbs val="0"/>
                                  </p:iterate>
                                  <p:childTnLst>
                                    <p:set>
                                      <p:cBhvr>
                                        <p:cTn id="14" fill="hold"/>
                                        <p:tgtEl>
                                          <p:spTgt spid="19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192">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92"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6" name="Untitled design (16).png" descr="Untitled design (16).pn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
        <p:nvSpPr>
          <p:cNvPr id="197" name="GEAR OVERVIEW"/>
          <p:cNvSpPr txBox="1"/>
          <p:nvPr>
            <p:ph type="ctrTitle"/>
          </p:nvPr>
        </p:nvSpPr>
        <p:spPr>
          <a:xfrm>
            <a:off x="1206498" y="-1387605"/>
            <a:ext cx="21971004" cy="4648201"/>
          </a:xfrm>
          <a:prstGeom prst="rect">
            <a:avLst/>
          </a:prstGeom>
        </p:spPr>
        <p:txBody>
          <a:bodyPr/>
          <a:lstStyle>
            <a:lvl1pPr algn="ctr">
              <a:defRPr b="0">
                <a:solidFill>
                  <a:srgbClr val="FFFFFF"/>
                </a:solidFill>
                <a:latin typeface="DIN Condensed Bold"/>
                <a:ea typeface="DIN Condensed Bold"/>
                <a:cs typeface="DIN Condensed Bold"/>
                <a:sym typeface="DIN Condensed Bold"/>
              </a:defRPr>
            </a:lvl1pPr>
          </a:lstStyle>
          <a:p>
            <a:pPr/>
            <a:r>
              <a:t>GEAR OVERVIEW</a:t>
            </a:r>
          </a:p>
        </p:txBody>
      </p:sp>
      <p:pic>
        <p:nvPicPr>
          <p:cNvPr id="198" name="Tascam DR-10L.png" descr="Tascam DR-10L.png"/>
          <p:cNvPicPr>
            <a:picLocks noChangeAspect="1"/>
          </p:cNvPicPr>
          <p:nvPr/>
        </p:nvPicPr>
        <p:blipFill>
          <a:blip r:embed="rId4">
            <a:extLst/>
          </a:blip>
          <a:stretch>
            <a:fillRect/>
          </a:stretch>
        </p:blipFill>
        <p:spPr>
          <a:xfrm>
            <a:off x="3687545" y="4501856"/>
            <a:ext cx="17008910" cy="7295019"/>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2" name="Untitled design (16).png" descr="Untitled design (16).pn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
        <p:nvSpPr>
          <p:cNvPr id="203" name="GEAR OVERVIEW"/>
          <p:cNvSpPr txBox="1"/>
          <p:nvPr>
            <p:ph type="ctrTitle"/>
          </p:nvPr>
        </p:nvSpPr>
        <p:spPr>
          <a:xfrm>
            <a:off x="1206498" y="-1387605"/>
            <a:ext cx="21971004" cy="4648201"/>
          </a:xfrm>
          <a:prstGeom prst="rect">
            <a:avLst/>
          </a:prstGeom>
        </p:spPr>
        <p:txBody>
          <a:bodyPr/>
          <a:lstStyle>
            <a:lvl1pPr algn="ctr">
              <a:defRPr b="0">
                <a:solidFill>
                  <a:srgbClr val="FFFFFF"/>
                </a:solidFill>
                <a:latin typeface="DIN Condensed Bold"/>
                <a:ea typeface="DIN Condensed Bold"/>
                <a:cs typeface="DIN Condensed Bold"/>
                <a:sym typeface="DIN Condensed Bold"/>
              </a:defRPr>
            </a:lvl1pPr>
          </a:lstStyle>
          <a:p>
            <a:pPr/>
            <a:r>
              <a:t>GEAR OVERVIEW</a:t>
            </a:r>
          </a:p>
        </p:txBody>
      </p:sp>
      <p:sp>
        <p:nvSpPr>
          <p:cNvPr id="204" name="Lighting…"/>
          <p:cNvSpPr txBox="1"/>
          <p:nvPr>
            <p:ph type="subTitle" idx="1"/>
          </p:nvPr>
        </p:nvSpPr>
        <p:spPr>
          <a:xfrm>
            <a:off x="921476" y="4224089"/>
            <a:ext cx="18801774" cy="8477251"/>
          </a:xfrm>
          <a:prstGeom prst="rect">
            <a:avLst/>
          </a:prstGeom>
        </p:spPr>
        <p:txBody>
          <a:bodyPr/>
          <a:lstStyle/>
          <a:p>
            <a:pPr marL="698500" indent="-698500">
              <a:buSzPct val="123000"/>
              <a:buChar char="•"/>
              <a:defRPr b="0">
                <a:solidFill>
                  <a:srgbClr val="FFFFFF"/>
                </a:solidFill>
                <a:latin typeface="Lora"/>
                <a:ea typeface="Lora"/>
                <a:cs typeface="Lora"/>
                <a:sym typeface="Lora"/>
              </a:defRPr>
            </a:pPr>
            <a:r>
              <a:t>Lighting</a:t>
            </a:r>
          </a:p>
          <a:p>
            <a:pPr lvl="1" marL="1308100" indent="-698500">
              <a:buSzPct val="123000"/>
              <a:buChar char="•"/>
              <a:defRPr b="0">
                <a:solidFill>
                  <a:srgbClr val="FFFFFF"/>
                </a:solidFill>
                <a:latin typeface="Lora"/>
                <a:ea typeface="Lora"/>
                <a:cs typeface="Lora"/>
                <a:sym typeface="Lora"/>
              </a:defRPr>
            </a:pPr>
            <a:r>
              <a:t>Neewer panels for a cheap lighting solution</a:t>
            </a:r>
          </a:p>
          <a:p>
            <a:pPr marL="698500" indent="-698500">
              <a:buSzPct val="123000"/>
              <a:buChar char="•"/>
              <a:defRPr b="0">
                <a:solidFill>
                  <a:srgbClr val="FFFFFF"/>
                </a:solidFill>
                <a:latin typeface="Lora"/>
                <a:ea typeface="Lora"/>
                <a:cs typeface="Lora"/>
                <a:sym typeface="Lora"/>
              </a:defRPr>
            </a:pPr>
            <a:r>
              <a:t>A cloudy day providers perfect outdoor lighting</a:t>
            </a:r>
          </a:p>
          <a:p>
            <a:pPr marL="698500" indent="-698500">
              <a:buSzPct val="123000"/>
              <a:buChar char="•"/>
              <a:defRPr b="0">
                <a:solidFill>
                  <a:srgbClr val="FFFFFF"/>
                </a:solidFill>
                <a:latin typeface="Lora"/>
                <a:ea typeface="Lora"/>
                <a:cs typeface="Lora"/>
                <a:sym typeface="Lora"/>
              </a:defRPr>
            </a:pPr>
            <a:r>
              <a:t>The natural light of a nave usually works well</a:t>
            </a:r>
          </a:p>
          <a:p>
            <a:pPr marL="698500" indent="-698500">
              <a:buSzPct val="123000"/>
              <a:buChar char="•"/>
              <a:defRPr b="0">
                <a:solidFill>
                  <a:srgbClr val="FFFFFF"/>
                </a:solidFill>
                <a:latin typeface="Lora"/>
                <a:ea typeface="Lora"/>
                <a:cs typeface="Lora"/>
                <a:sym typeface="Lora"/>
              </a:defRPr>
            </a:pPr>
            <a:r>
              <a:t>Lighting is the least of the main priorities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0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04">
                                            <p:txEl>
                                              <p:pRg st="0" end="0"/>
                                            </p:txEl>
                                          </p:spTgt>
                                        </p:tgtEl>
                                        <p:attrNameLst>
                                          <p:attrName>style.visibility</p:attrName>
                                        </p:attrNameLst>
                                      </p:cBhvr>
                                      <p:to>
                                        <p:strVal val="visible"/>
                                      </p:to>
                                    </p:set>
                                  </p:childTnLst>
                                </p:cTn>
                              </p:par>
                              <p:par>
                                <p:cTn id="9" presetClass="entr" nodeType="withEffect" presetSubtype="0" presetID="1" grpId="1" fill="hold">
                                  <p:stCondLst>
                                    <p:cond delay="0"/>
                                  </p:stCondLst>
                                  <p:iterate type="el" backwards="0">
                                    <p:tmAbs val="0"/>
                                  </p:iterate>
                                  <p:childTnLst>
                                    <p:set>
                                      <p:cBhvr>
                                        <p:cTn id="10" fill="hold"/>
                                        <p:tgtEl>
                                          <p:spTgt spid="20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20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20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1" fill="hold">
                                  <p:stCondLst>
                                    <p:cond delay="0"/>
                                  </p:stCondLst>
                                  <p:iterate type="el" backwards="0">
                                    <p:tmAbs val="0"/>
                                  </p:iterate>
                                  <p:childTnLst>
                                    <p:set>
                                      <p:cBhvr>
                                        <p:cTn id="22" fill="hold"/>
                                        <p:tgtEl>
                                          <p:spTgt spid="204">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04" grpId="1"/>
    </p:bldLst>
  </p:timing>
</p:sld>
</file>

<file path=ppt/theme/theme1.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