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Economica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conomica-bold.fntdata"/><Relationship Id="rId14" Type="http://schemas.openxmlformats.org/officeDocument/2006/relationships/slide" Target="slides/slide9.xml"/><Relationship Id="rId36" Type="http://schemas.openxmlformats.org/officeDocument/2006/relationships/font" Target="fonts/Economica-regular.fntdata"/><Relationship Id="rId17" Type="http://schemas.openxmlformats.org/officeDocument/2006/relationships/slide" Target="slides/slide12.xml"/><Relationship Id="rId39" Type="http://schemas.openxmlformats.org/officeDocument/2006/relationships/font" Target="fonts/Economica-boldItalic.fntdata"/><Relationship Id="rId16" Type="http://schemas.openxmlformats.org/officeDocument/2006/relationships/slide" Target="slides/slide11.xml"/><Relationship Id="rId38" Type="http://schemas.openxmlformats.org/officeDocument/2006/relationships/font" Target="fonts/Economic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04b857d25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04b857d25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4b857d25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4b857d25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04b857d25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04b857d25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04b857d25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04b857d25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04b857d25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04b857d25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4b857d25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4b857d25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04b857d25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04b857d25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04b857d25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04b857d25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04b857d25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04b857d25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04b857d25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04b857d25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1d6e88b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1d6e88b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4b857d25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4b857d25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04b857d25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04b857d25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04b857d25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04b857d25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04b857d25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04b857d25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1d6e88bb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1d6e88bb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4b857d25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4b857d25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4b857d25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4b857d25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04b857d25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04b857d25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04b857d25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04b857d25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04b857d25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04b857d25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04b857d25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04b857d25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4b857d25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4b857d25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4b857d25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4b857d25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1d6e88bb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1d6e88bb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04b857d25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04b857d25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d6e88bb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1d6e88bb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04b857d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04b857d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4b857d2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4b857d2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hyperlink" Target="https://www.businessofapps.com/data/instagram-statistic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s://www.omnicoreagency.com/twitter-statistic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www.flickr.com/photos/18474854@N00/3828851426" TargetMode="External"/><Relationship Id="rId5" Type="http://schemas.openxmlformats.org/officeDocument/2006/relationships/hyperlink" Target="https://www.flickr.com/photos/18474854@N00" TargetMode="External"/><Relationship Id="rId6" Type="http://schemas.openxmlformats.org/officeDocument/2006/relationships/hyperlink" Target="https://www.flickr.com/photos/18474854@N00" TargetMode="External"/><Relationship Id="rId7" Type="http://schemas.openxmlformats.org/officeDocument/2006/relationships/hyperlink" Target="https://creativecommons.org/licenses/by/2.0/?ref=ccsearch&amp;atype=rich" TargetMode="External"/><Relationship Id="rId8" Type="http://schemas.openxmlformats.org/officeDocument/2006/relationships/hyperlink" Target="https://creativecommons.org/licenses/by/2.0/?ref=ccsearch&amp;atype=ric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ewresearch.org/fact-tank/2019/05/16/facts-about-americans-and-faceboo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for Churches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Essentials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it?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stop shop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Photos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Shareability/Evangelism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among churches’ typical demographic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Cautions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Facebook advertiser strike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harvesting &amp; selling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(Pew poll: over 50% of users polled did not know this and were uncomfortable)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Exclusionary of those without accounts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Overwhelming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Trolls (at least 15% of accounts are fake or duplicates)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as an Admin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Covenants!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“Where should I put this?” - have a plan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it updated is harder when we use every single feature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everything on Facebook but nowhere else?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Overwhelming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Translation to/from other platforms: FB tends to happen in full sentence, often paragraph-long conversations with punctuation.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278500" y="1183438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Owned by FB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110 million Instagram US users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Younger: 34% of Instagram users aged 25-34; 31% are 18-24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3rd most popular social networking app/site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320400" y="4573650"/>
            <a:ext cx="85206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https://www.businessofapps.com/data/instagram-statistics/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it?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Intergenerational, rising popularity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Tells a visual story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Creates a bank of photos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Stories/vertical videos are personal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Culture of sharing posts with friends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Facebook cautions apply: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Facebook advertiser strike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 harvesting &amp; selling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Exclusionary of those without accounts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get one link, in your bio!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Clipart and text get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Ethos of consumption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as an Admin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Privacy of those pictured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 identity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Stories vs IGTV vs posts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an invitation here?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278500" y="1183438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Percentage of Twitter users on Mobile: 80%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48.35 million monthly active Twitter users in the 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85% of small and medium business users use Twitter to provide customer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38% of Twitter users are between the ages of 18 and 29, 26% users are 30-49 years old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</a:t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320400" y="4573650"/>
            <a:ext cx="85206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https://www.omnicoreagency.com/twitter-statistics/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it?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Intergenerational, active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questions/comments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stuffed BCP fundraiser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Asynchronous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Progressive, innovative church discourse</a:t>
            </a:r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Cautions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1700" y="11920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Twitter your neighborhood?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Institutional Twitter accounts tend to be unpopular unless news or customer-service oriented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Discourse</a:t>
            </a:r>
            <a:r>
              <a:rPr baseline="30000" lang="en"/>
              <a:t>tm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75" y="928000"/>
            <a:ext cx="3287500" cy="3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5266425" y="1231350"/>
            <a:ext cx="3391200" cy="5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Ellie Singer	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5266475" y="1854747"/>
            <a:ext cx="33912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/ multimedia specialist at the Episcopal Diocese of Texas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Perspective I’m bringing today: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Digital native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Digital/communications strategy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2020: helping churches go digital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as an Admin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frequency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would someone follow you?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“Post to Twitter” buttons rarely format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Join personally to learn the platform before joining as an institution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Other Platforms to Consider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Social Networking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048" y="1225225"/>
            <a:ext cx="3291778" cy="33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options to research if you’re interested: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Chat/forum where teams can discuss topics asynchronously or meet in video/voice calls in-app. Each “server” is divided into rooms (“channels”) which helps facilitate multiple simultaneous conversations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Discord</a:t>
            </a:r>
            <a:r>
              <a:rPr lang="en"/>
              <a:t> (free, community-oriented)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Slack (paid, business-oriented)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videos in a social setting where subscribers get alerts, comment, and reshare. Here you can organize your video content into playlists.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YouTube </a:t>
            </a:r>
            <a:r>
              <a:rPr lang="en"/>
              <a:t>(most popular social network, status updates, public, easy to navigate)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Vimeo (less social, users can download, interactive elements, less organic discovery)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local!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NextDoor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Yelp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Business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TripAdvisor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yourself in incognito mode and see what pops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Invite a digital “secret shopper”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General Tips &amp; Strategies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visual identity</a:t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make your life easier!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two fonts and a color scheme in Canva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good pictures often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(big secret of photography: take a bunch of pics and one will stick)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for submissions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Walk toward the subject to zoom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aware of emptiness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 and file on a shared drive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the Keys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Save passwords where multiple people have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register accounts and domains under the church’s official email address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 imposters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personal boundaries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2618225"/>
            <a:ext cx="8520600" cy="19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intentional about the middle ground - start with our mission, with the “who”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your troll policy before it happens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okay to step away</a:t>
            </a:r>
            <a:endParaRPr/>
          </a:p>
        </p:txBody>
      </p:sp>
      <p:cxnSp>
        <p:nvCxnSpPr>
          <p:cNvPr id="245" name="Google Shape;245;p40"/>
          <p:cNvCxnSpPr/>
          <p:nvPr/>
        </p:nvCxnSpPr>
        <p:spPr>
          <a:xfrm>
            <a:off x="579375" y="1930725"/>
            <a:ext cx="7315200" cy="9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46" name="Google Shape;246;p40"/>
          <p:cNvSpPr txBox="1"/>
          <p:nvPr/>
        </p:nvSpPr>
        <p:spPr>
          <a:xfrm>
            <a:off x="776625" y="1418250"/>
            <a:ext cx="30765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every single social network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(burnout &amp; dead accounts)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4835950" y="1418250"/>
            <a:ext cx="27819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one well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(exclusion &amp; inflexibility)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4059025" y="1540725"/>
            <a:ext cx="677400" cy="68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Free 3rd-Party Tools</a:t>
            </a:r>
            <a:endParaRPr/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Premium Canva is free for nonprofits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Hootsuite, Buffer, etc. for scheduling campaigns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Depending on your website, there may be integrations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Eyedropper browser extension to grab colors quickly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Intro: Social Media and Faith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curious!</a:t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things in this presentation will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Google and YouTube to search tech/strategy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E.g. “how to discord beginners” in YouTube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Explicitly ask your community for feedback, often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Evangelism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is lucrative because people share what they’re excited about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word: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give them something to talk about </a:t>
            </a:r>
            <a:r>
              <a:rPr lang="en"/>
              <a:t>🎶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Christianity loves these moments: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Roman roads, printing press, Internet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855325" y="2009150"/>
            <a:ext cx="1410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Crossfit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 are you surprised by?”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0" marR="0" rtl="0" algn="just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</a:t>
            </a:r>
            <a:r>
              <a:rPr lang="en" sz="1000"/>
              <a:t>How few churches I've spoken with realize that you need </a:t>
            </a:r>
            <a:r>
              <a:rPr b="1" lang="en" sz="1000"/>
              <a:t>signed consent forms</a:t>
            </a:r>
            <a:r>
              <a:rPr lang="en" sz="1000"/>
              <a:t> from guardians to post pictures of children and teens on social media.”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“I'm always amazed when a church has </a:t>
            </a:r>
            <a:r>
              <a:rPr b="1" lang="en" sz="1000"/>
              <a:t>given control </a:t>
            </a:r>
            <a:r>
              <a:rPr lang="en" sz="1000"/>
              <a:t>of their social media accounts (which, I suppose, presupposes the surprising situation in which they *have* them) </a:t>
            </a:r>
            <a:r>
              <a:rPr b="1" lang="en" sz="1000"/>
              <a:t>to someone who grasps the language </a:t>
            </a:r>
            <a:r>
              <a:rPr lang="en" sz="1000"/>
              <a:t>of said social media.</a:t>
            </a:r>
            <a:r>
              <a:rPr b="1" lang="en" sz="1000"/>
              <a:t> </a:t>
            </a:r>
            <a:r>
              <a:rPr lang="en" sz="1000"/>
              <a:t>This happens! It is amazing. And surprising.”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“how many churches see twitter or FB as </a:t>
            </a:r>
            <a:r>
              <a:rPr b="1" lang="en" sz="1000"/>
              <a:t>a place to just put information and not a place for community”</a:t>
            </a:r>
            <a:endParaRPr b="1"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“How good the </a:t>
            </a:r>
            <a:r>
              <a:rPr b="1" lang="en" sz="1000"/>
              <a:t>churchome app</a:t>
            </a:r>
            <a:r>
              <a:rPr lang="en" sz="1000"/>
              <a:t> is. The little two thumb prayer function, and prayer request thread is amazing.”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“how rare it is (pre-COVID mostly) to find a </a:t>
            </a:r>
            <a:r>
              <a:rPr b="1" lang="en" sz="1000"/>
              <a:t>church account with actual photos of congregants/activities/services</a:t>
            </a:r>
            <a:r>
              <a:rPr lang="en" sz="1000"/>
              <a:t> rather than just announcements/memes/statements. I want to know there are real, tangible ppl who go there lmao”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“That different </a:t>
            </a:r>
            <a:r>
              <a:rPr b="1" lang="en" sz="1000"/>
              <a:t>people use different social media platforms for different reasons</a:t>
            </a:r>
            <a:r>
              <a:rPr lang="en" sz="1000"/>
              <a:t>. Like, please do NOT have a FB, Twitter, and instagram and just repost the exact same content there. Talk to people who feel at home there! How do people use that space?”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b="1" lang="en" sz="1000"/>
              <a:t>“How hard it is to have local impact</a:t>
            </a:r>
            <a:r>
              <a:rPr lang="en" sz="1000"/>
              <a:t>. Social media is global. Reaching people in your physical area (with the goal of physical attendance) is hard. Many of our local FB, Twitter, etc., groups are anti-religious and reject any church-related content. Hard to get the word out.”</a:t>
            </a:r>
            <a:endParaRPr sz="1000"/>
          </a:p>
          <a:p>
            <a:pPr indent="-63500" lvl="0" marL="0" marR="0" rtl="0" algn="just">
              <a:spcBef>
                <a:spcPts val="1000"/>
              </a:spcBef>
              <a:spcAft>
                <a:spcPts val="1000"/>
              </a:spcAft>
              <a:buSzPts val="1000"/>
              <a:buChar char="●"/>
            </a:pPr>
            <a:r>
              <a:rPr lang="en" sz="1000"/>
              <a:t>“How many churches </a:t>
            </a:r>
            <a:r>
              <a:rPr b="1" lang="en" sz="1000"/>
              <a:t>assume that a "bigger" social media presence will naturally equate to "bringing in more young people"</a:t>
            </a:r>
            <a:r>
              <a:rPr lang="en" sz="1000"/>
              <a:t>”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All About Invitation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Permaculture Community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606725" y="1225225"/>
            <a:ext cx="3225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can learn from the milpa: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Plants just doing their thing produce more than rows of crops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Helping each other with our gifts and talents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“Many to many” model &gt; “One to many”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5225"/>
            <a:ext cx="5073126" cy="3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11700" y="4579225"/>
            <a:ext cx="5031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"The milpa"</a:t>
            </a:r>
            <a:r>
              <a:rPr lang="en" sz="1100">
                <a:solidFill>
                  <a:schemeClr val="dk1"/>
                </a:solidFill>
              </a:rPr>
              <a:t> by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JoePhoto</a:t>
            </a:r>
            <a:r>
              <a:rPr lang="en" sz="1100">
                <a:solidFill>
                  <a:schemeClr val="dk1"/>
                </a:solidFill>
              </a:rPr>
              <a:t> is licensed under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CC BY 2.0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the major players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175" y="3337050"/>
            <a:ext cx="972525" cy="9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313" y="3337050"/>
            <a:ext cx="972524" cy="9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5450" y="3337050"/>
            <a:ext cx="972526" cy="9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2nd most popular social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71% of US adults use FB (Pew Research)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About </a:t>
            </a:r>
            <a:r>
              <a:rPr lang="en" u="sng">
                <a:solidFill>
                  <a:schemeClr val="hlink"/>
                </a:solidFill>
                <a:hlinkClick r:id="rId3"/>
              </a:rPr>
              <a:t>four-in-ten</a:t>
            </a:r>
            <a:r>
              <a:rPr lang="en"/>
              <a:t> adult Facebook users (42%) have taken a break from checking the platform for several weeks or more, and about a quarter (26%) have deleted the app from their phone at some point in the past year.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Those taking these actions skew young dramatically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315925"/>
            <a:ext cx="831299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1855725" y="315925"/>
            <a:ext cx="6976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