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90" r:id="rId15"/>
    <p:sldId id="292" r:id="rId16"/>
    <p:sldId id="294"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254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Graphik Medium"/>
          <a:ea typeface="Graphik Medium"/>
          <a:cs typeface="Graphik Medium"/>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9A9A9"/>
              </a:solidFill>
              <a:prstDash val="solid"/>
              <a:miter lim="400000"/>
            </a:ln>
          </a:top>
          <a:bottom>
            <a:ln w="381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381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snapToObjects="1">
      <p:cViewPr varScale="1">
        <p:scale>
          <a:sx n="58" d="100"/>
          <a:sy n="58" d="100"/>
        </p:scale>
        <p:origin x="472"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endParaRPr/>
          </a:p>
        </p:txBody>
      </p:sp>
      <p:sp>
        <p:nvSpPr>
          <p:cNvPr id="158" name="Shape 1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381000" y="685800"/>
            <a:ext cx="6096000" cy="3429000"/>
          </a:xfrm>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xfrm>
            <a:off x="381000" y="685800"/>
            <a:ext cx="6096000" cy="3429000"/>
          </a:xfrm>
          <a:prstGeom prst="rect">
            <a:avLst/>
          </a:prstGeom>
        </p:spPr>
        <p:txBody>
          <a:bodyPr/>
          <a:lstStyle/>
          <a:p>
            <a:endParaRPr/>
          </a:p>
        </p:txBody>
      </p:sp>
      <p:sp>
        <p:nvSpPr>
          <p:cNvPr id="346" name="Shape 34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xfrm>
            <a:off x="381000" y="685800"/>
            <a:ext cx="6096000" cy="3429000"/>
          </a:xfrm>
          <a:prstGeom prst="rect">
            <a:avLst/>
          </a:prstGeom>
        </p:spPr>
        <p:txBody>
          <a:bodyPr/>
          <a:lstStyle/>
          <a:p>
            <a:endParaRPr/>
          </a:p>
        </p:txBody>
      </p:sp>
      <p:sp>
        <p:nvSpPr>
          <p:cNvPr id="354" name="Shape 354"/>
          <p:cNvSpPr>
            <a:spLocks noGrp="1"/>
          </p:cNvSpPr>
          <p:nvPr>
            <p:ph type="body" sz="quarter" idx="1"/>
          </p:nvPr>
        </p:nvSpPr>
        <p:spPr>
          <a:prstGeom prst="rect">
            <a:avLst/>
          </a:prstGeom>
        </p:spPr>
        <p:txBody>
          <a:bodyPr/>
          <a:lstStyle/>
          <a:p>
            <a:r>
              <a:rPr dirty="0"/>
              <a:t>Fundraising campaign when we talk about society’s underdogs. I wanted the photos to show who they are.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noRot="1" noChangeAspect="1"/>
          </p:cNvSpPr>
          <p:nvPr>
            <p:ph type="sldImg"/>
          </p:nvPr>
        </p:nvSpPr>
        <p:spPr>
          <a:xfrm>
            <a:off x="381000" y="685800"/>
            <a:ext cx="6096000" cy="3429000"/>
          </a:xfrm>
          <a:prstGeom prst="rect">
            <a:avLst/>
          </a:prstGeom>
        </p:spPr>
        <p:txBody>
          <a:bodyPr/>
          <a:lstStyle/>
          <a:p>
            <a:endParaRPr/>
          </a:p>
        </p:txBody>
      </p:sp>
      <p:sp>
        <p:nvSpPr>
          <p:cNvPr id="362" name="Shape 362"/>
          <p:cNvSpPr>
            <a:spLocks noGrp="1"/>
          </p:cNvSpPr>
          <p:nvPr>
            <p:ph type="body" sz="quarter" idx="1"/>
          </p:nvPr>
        </p:nvSpPr>
        <p:spPr>
          <a:prstGeom prst="rect">
            <a:avLst/>
          </a:prstGeom>
        </p:spPr>
        <p:txBody>
          <a:bodyPr/>
          <a:lstStyle/>
          <a:p>
            <a:r>
              <a:rPr dirty="0"/>
              <a:t>Diversity collage. Diverse congregation.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noRot="1" noChangeAspect="1"/>
          </p:cNvSpPr>
          <p:nvPr>
            <p:ph type="sldImg"/>
          </p:nvPr>
        </p:nvSpPr>
        <p:spPr>
          <a:xfrm>
            <a:off x="381000" y="685800"/>
            <a:ext cx="6096000" cy="3429000"/>
          </a:xfrm>
          <a:prstGeom prst="rect">
            <a:avLst/>
          </a:prstGeom>
        </p:spPr>
        <p:txBody>
          <a:bodyPr/>
          <a:lstStyle/>
          <a:p>
            <a:endParaRPr/>
          </a:p>
        </p:txBody>
      </p:sp>
      <p:sp>
        <p:nvSpPr>
          <p:cNvPr id="263" name="Shape 26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381000" y="685800"/>
            <a:ext cx="6096000" cy="3429000"/>
          </a:xfrm>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xfrm>
            <a:off x="381000" y="685800"/>
            <a:ext cx="6096000" cy="3429000"/>
          </a:xfrm>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lvl1pPr defTabSz="914400">
              <a:lnSpc>
                <a:spcPct val="100000"/>
              </a:lnSpc>
              <a:defRPr sz="2000">
                <a:latin typeface="Arial"/>
                <a:ea typeface="Arial"/>
                <a:cs typeface="Arial"/>
                <a:sym typeface="Arial"/>
              </a:defRPr>
            </a:lvl1p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xfrm>
            <a:off x="381000" y="685800"/>
            <a:ext cx="6096000" cy="3429000"/>
          </a:xfrm>
          <a:prstGeom prst="rect">
            <a:avLst/>
          </a:prstGeom>
        </p:spPr>
        <p:txBody>
          <a:bodyPr/>
          <a:lstStyle/>
          <a:p>
            <a:endParaRPr/>
          </a:p>
        </p:txBody>
      </p:sp>
      <p:sp>
        <p:nvSpPr>
          <p:cNvPr id="323" name="Shape 323"/>
          <p:cNvSpPr>
            <a:spLocks noGrp="1"/>
          </p:cNvSpPr>
          <p:nvPr>
            <p:ph type="body" sz="quarter" idx="1"/>
          </p:nvPr>
        </p:nvSpPr>
        <p:spPr>
          <a:prstGeom prst="rect">
            <a:avLst/>
          </a:prstGeom>
        </p:spPr>
        <p:txBody>
          <a:bodyPr/>
          <a:lstStyle>
            <a:lvl1pPr defTabSz="914400">
              <a:lnSpc>
                <a:spcPct val="100000"/>
              </a:lnSpc>
              <a:defRPr sz="2000">
                <a:latin typeface="Arial"/>
                <a:ea typeface="Arial"/>
                <a:cs typeface="Arial"/>
                <a:sym typeface="Arial"/>
              </a:defRPr>
            </a:lvl1p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noRot="1" noChangeAspect="1"/>
          </p:cNvSpPr>
          <p:nvPr>
            <p:ph type="sldImg"/>
          </p:nvPr>
        </p:nvSpPr>
        <p:spPr>
          <a:xfrm>
            <a:off x="381000" y="685800"/>
            <a:ext cx="6096000" cy="3429000"/>
          </a:xfrm>
          <a:prstGeom prst="rect">
            <a:avLst/>
          </a:prstGeom>
        </p:spPr>
        <p:txBody>
          <a:bodyPr/>
          <a:lstStyle/>
          <a:p>
            <a:endParaRPr/>
          </a:p>
        </p:txBody>
      </p:sp>
      <p:sp>
        <p:nvSpPr>
          <p:cNvPr id="333" name="Shape 33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a:spLocks noGrp="1" noRot="1" noChangeAspect="1"/>
          </p:cNvSpPr>
          <p:nvPr>
            <p:ph type="sldImg"/>
          </p:nvPr>
        </p:nvSpPr>
        <p:spPr>
          <a:xfrm>
            <a:off x="381000" y="685800"/>
            <a:ext cx="6096000" cy="3429000"/>
          </a:xfrm>
          <a:prstGeom prst="rect">
            <a:avLst/>
          </a:prstGeom>
        </p:spPr>
        <p:txBody>
          <a:bodyPr/>
          <a:lstStyle/>
          <a:p>
            <a:endParaRPr/>
          </a:p>
        </p:txBody>
      </p:sp>
      <p:sp>
        <p:nvSpPr>
          <p:cNvPr id="337" name="Shape 33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1270000" y="3289300"/>
            <a:ext cx="21844000" cy="3879454"/>
          </a:xfrm>
          <a:prstGeom prst="rect">
            <a:avLst/>
          </a:prstGeom>
        </p:spPr>
        <p:txBody>
          <a:bodyPr/>
          <a:lstStyle>
            <a:lvl1pPr defTabSz="2438338">
              <a:lnSpc>
                <a:spcPct val="90000"/>
              </a:lnSpc>
              <a:defRPr sz="11600" spc="-348">
                <a:gradFill flip="none" rotWithShape="1">
                  <a:gsLst>
                    <a:gs pos="0">
                      <a:srgbClr val="1E98FD"/>
                    </a:gs>
                    <a:gs pos="100000">
                      <a:srgbClr val="FF00F7"/>
                    </a:gs>
                  </a:gsLst>
                  <a:lin ang="3960000" scaled="0"/>
                </a:gradFill>
              </a:defRPr>
            </a:lvl1pPr>
          </a:lstStyle>
          <a:p>
            <a:r>
              <a:t>Presentation Title</a:t>
            </a:r>
          </a:p>
        </p:txBody>
      </p:sp>
      <p:sp>
        <p:nvSpPr>
          <p:cNvPr id="12" name="Author and Date"/>
          <p:cNvSpPr txBox="1">
            <a:spLocks noGrp="1"/>
          </p:cNvSpPr>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latin typeface="Graphik-Medium"/>
                <a:ea typeface="Graphik-Medium"/>
                <a:cs typeface="Graphik-Medium"/>
                <a:sym typeface="Graphik Medium"/>
              </a:defRPr>
            </a:lvl1pPr>
          </a:lstStyle>
          <a:p>
            <a:r>
              <a:t>Author and Date</a:t>
            </a:r>
          </a:p>
        </p:txBody>
      </p:sp>
      <p:sp>
        <p:nvSpPr>
          <p:cNvPr id="13" name="Body Level One…"/>
          <p:cNvSpPr txBox="1">
            <a:spLocks noGrp="1"/>
          </p:cNvSpPr>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latin typeface="Graphik-Medium"/>
                <a:ea typeface="Graphik-Medium"/>
                <a:cs typeface="Graphik-Medium"/>
                <a:sym typeface="Graphik Medium"/>
              </a:defRPr>
            </a:lvl1pPr>
            <a:lvl2pPr marL="0" indent="0" algn="ctr" defTabSz="825500">
              <a:spcBef>
                <a:spcPts val="0"/>
              </a:spcBef>
              <a:buClrTx/>
              <a:buSzTx/>
              <a:buNone/>
              <a:defRPr sz="6400">
                <a:latin typeface="Graphik-Medium"/>
                <a:ea typeface="Graphik-Medium"/>
                <a:cs typeface="Graphik-Medium"/>
                <a:sym typeface="Graphik Medium"/>
              </a:defRPr>
            </a:lvl2pPr>
            <a:lvl3pPr marL="0" indent="0" algn="ctr" defTabSz="825500">
              <a:spcBef>
                <a:spcPts val="0"/>
              </a:spcBef>
              <a:buClrTx/>
              <a:buSzTx/>
              <a:buNone/>
              <a:defRPr sz="6400">
                <a:latin typeface="Graphik-Medium"/>
                <a:ea typeface="Graphik-Medium"/>
                <a:cs typeface="Graphik-Medium"/>
                <a:sym typeface="Graphik Medium"/>
              </a:defRPr>
            </a:lvl3pPr>
            <a:lvl4pPr marL="0" indent="0" algn="ctr" defTabSz="825500">
              <a:spcBef>
                <a:spcPts val="0"/>
              </a:spcBef>
              <a:buClrTx/>
              <a:buSzTx/>
              <a:buNone/>
              <a:defRPr sz="6400">
                <a:latin typeface="Graphik-Medium"/>
                <a:ea typeface="Graphik-Medium"/>
                <a:cs typeface="Graphik-Medium"/>
                <a:sym typeface="Graphik Medium"/>
              </a:defRPr>
            </a:lvl4pPr>
            <a:lvl5pPr marL="0" indent="0" algn="ctr" defTabSz="825500">
              <a:spcBef>
                <a:spcPts val="0"/>
              </a:spcBef>
              <a:buClrTx/>
              <a:buSzTx/>
              <a:buNone/>
              <a:defRPr sz="6400">
                <a:latin typeface="Graphik-Medium"/>
                <a:ea typeface="Graphik-Medium"/>
                <a:cs typeface="Graphik-Medium"/>
                <a:sym typeface="Graphik Medium"/>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1169517375_2880x1920.jpg"/>
          <p:cNvSpPr>
            <a:spLocks noGrp="1"/>
          </p:cNvSpPr>
          <p:nvPr>
            <p:ph type="pic" idx="21"/>
          </p:nvPr>
        </p:nvSpPr>
        <p:spPr>
          <a:xfrm>
            <a:off x="0" y="-1270000"/>
            <a:ext cx="24384000" cy="16256001"/>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3922021" y="1985534"/>
            <a:ext cx="16539883" cy="5473589"/>
          </a:xfrm>
          <a:prstGeom prst="rect">
            <a:avLst/>
          </a:prstGeom>
        </p:spPr>
        <p:txBody>
          <a:bodyPr lIns="199588" tIns="199588" rIns="199588" bIns="199588"/>
          <a:lstStyle>
            <a:lvl1pPr defTabSz="1613647">
              <a:lnSpc>
                <a:spcPct val="100000"/>
              </a:lnSpc>
              <a:defRPr sz="11200" spc="0">
                <a:latin typeface="Arial"/>
                <a:ea typeface="Arial"/>
                <a:cs typeface="Arial"/>
                <a:sym typeface="Arial"/>
              </a:defRPr>
            </a:lvl1pPr>
          </a:lstStyle>
          <a:p>
            <a:r>
              <a:t>Title Text</a:t>
            </a:r>
          </a:p>
        </p:txBody>
      </p:sp>
      <p:sp>
        <p:nvSpPr>
          <p:cNvPr id="150" name="Body Level One…"/>
          <p:cNvSpPr txBox="1">
            <a:spLocks noGrp="1"/>
          </p:cNvSpPr>
          <p:nvPr>
            <p:ph type="body" sz="quarter" idx="1"/>
          </p:nvPr>
        </p:nvSpPr>
        <p:spPr>
          <a:xfrm>
            <a:off x="3922005" y="7557667"/>
            <a:ext cx="16539883" cy="2113413"/>
          </a:xfrm>
          <a:prstGeom prst="rect">
            <a:avLst/>
          </a:prstGeom>
        </p:spPr>
        <p:txBody>
          <a:bodyPr lIns="199588" tIns="199588" rIns="199588" bIns="199588"/>
          <a:lstStyle>
            <a:lvl1pPr marL="649941" indent="-561041" algn="ctr" defTabSz="1613647">
              <a:spcBef>
                <a:spcPts val="0"/>
              </a:spcBef>
              <a:buClrTx/>
              <a:buSzTx/>
              <a:buNone/>
              <a:defRPr sz="6000">
                <a:solidFill>
                  <a:srgbClr val="595959"/>
                </a:solidFill>
                <a:latin typeface="Arial"/>
                <a:ea typeface="Arial"/>
                <a:cs typeface="Arial"/>
                <a:sym typeface="Arial"/>
              </a:defRPr>
            </a:lvl1pPr>
            <a:lvl2pPr marL="649941" indent="-72091" algn="ctr" defTabSz="1613647">
              <a:spcBef>
                <a:spcPts val="0"/>
              </a:spcBef>
              <a:buClrTx/>
              <a:buSzTx/>
              <a:buNone/>
              <a:defRPr sz="6000">
                <a:solidFill>
                  <a:srgbClr val="595959"/>
                </a:solidFill>
                <a:latin typeface="Arial"/>
                <a:ea typeface="Arial"/>
                <a:cs typeface="Arial"/>
                <a:sym typeface="Arial"/>
              </a:defRPr>
            </a:lvl2pPr>
            <a:lvl3pPr marL="649941" indent="385108" algn="ctr" defTabSz="1613647">
              <a:spcBef>
                <a:spcPts val="0"/>
              </a:spcBef>
              <a:buClrTx/>
              <a:buSzTx/>
              <a:buNone/>
              <a:defRPr sz="6000">
                <a:solidFill>
                  <a:srgbClr val="595959"/>
                </a:solidFill>
                <a:latin typeface="Arial"/>
                <a:ea typeface="Arial"/>
                <a:cs typeface="Arial"/>
                <a:sym typeface="Arial"/>
              </a:defRPr>
            </a:lvl3pPr>
            <a:lvl4pPr marL="649941" indent="842308" algn="ctr" defTabSz="1613647">
              <a:spcBef>
                <a:spcPts val="0"/>
              </a:spcBef>
              <a:buClrTx/>
              <a:buSzTx/>
              <a:buNone/>
              <a:defRPr sz="6000">
                <a:solidFill>
                  <a:srgbClr val="595959"/>
                </a:solidFill>
                <a:latin typeface="Arial"/>
                <a:ea typeface="Arial"/>
                <a:cs typeface="Arial"/>
                <a:sym typeface="Arial"/>
              </a:defRPr>
            </a:lvl4pPr>
            <a:lvl5pPr marL="649941" indent="1299508" algn="ctr" defTabSz="1613647">
              <a:spcBef>
                <a:spcPts val="0"/>
              </a:spcBef>
              <a:buClrTx/>
              <a:buSzTx/>
              <a:buNone/>
              <a:defRPr sz="6000">
                <a:solidFill>
                  <a:srgbClr val="59595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20134252" y="12618673"/>
            <a:ext cx="694403" cy="682968"/>
          </a:xfrm>
          <a:prstGeom prst="rect">
            <a:avLst/>
          </a:prstGeom>
        </p:spPr>
        <p:txBody>
          <a:bodyPr lIns="199588" tIns="199588" rIns="199588" bIns="199588" anchor="ctr">
            <a:normAutofit/>
          </a:bodyPr>
          <a:lstStyle>
            <a:lvl1pPr algn="r" defTabSz="1613647">
              <a:defRPr sz="2000">
                <a:solidFill>
                  <a:srgbClr val="595959"/>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1169517375_2880x1920.jpg"/>
          <p:cNvSpPr>
            <a:spLocks noGrp="1"/>
          </p:cNvSpPr>
          <p:nvPr>
            <p:ph type="pic" idx="21"/>
          </p:nvPr>
        </p:nvSpPr>
        <p:spPr>
          <a:xfrm>
            <a:off x="0" y="-1270000"/>
            <a:ext cx="24384000" cy="16256001"/>
          </a:xfrm>
          <a:prstGeom prst="rect">
            <a:avLst/>
          </a:prstGeom>
        </p:spPr>
        <p:txBody>
          <a:bodyPr lIns="91439" tIns="45719" rIns="91439" bIns="45719">
            <a:noAutofit/>
          </a:bodyPr>
          <a:lstStyle/>
          <a:p>
            <a:endParaRPr/>
          </a:p>
        </p:txBody>
      </p:sp>
      <p:sp>
        <p:nvSpPr>
          <p:cNvPr id="22" name="Author and Date"/>
          <p:cNvSpPr txBox="1">
            <a:spLocks noGrp="1"/>
          </p:cNvSpPr>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FFFFFF"/>
                </a:solidFill>
                <a:latin typeface="Graphik-Medium"/>
                <a:ea typeface="Graphik-Medium"/>
                <a:cs typeface="Graphik-Medium"/>
                <a:sym typeface="Graphik Medium"/>
              </a:defRPr>
            </a:lvl1pPr>
          </a:lstStyle>
          <a:p>
            <a:r>
              <a:t>Author and Date</a:t>
            </a:r>
          </a:p>
        </p:txBody>
      </p:sp>
      <p:sp>
        <p:nvSpPr>
          <p:cNvPr id="23" name="Presentation Title"/>
          <p:cNvSpPr txBox="1">
            <a:spLocks noGrp="1"/>
          </p:cNvSpPr>
          <p:nvPr>
            <p:ph type="title" hasCustomPrompt="1"/>
          </p:nvPr>
        </p:nvSpPr>
        <p:spPr>
          <a:xfrm>
            <a:off x="1270000" y="3289300"/>
            <a:ext cx="21844000" cy="3873500"/>
          </a:xfrm>
          <a:prstGeom prst="rect">
            <a:avLst/>
          </a:prstGeom>
        </p:spPr>
        <p:txBody>
          <a:bodyPr/>
          <a:lstStyle>
            <a:lvl1pPr defTabSz="2438400">
              <a:lnSpc>
                <a:spcPct val="90000"/>
              </a:lnSpc>
              <a:defRPr sz="11600" spc="-348">
                <a:solidFill>
                  <a:srgbClr val="FFFFFF"/>
                </a:solidFill>
              </a:defRPr>
            </a:lvl1pPr>
          </a:lstStyle>
          <a:p>
            <a:r>
              <a:t>Presentation Title</a:t>
            </a:r>
          </a:p>
        </p:txBody>
      </p:sp>
      <p:sp>
        <p:nvSpPr>
          <p:cNvPr id="24" name="Body Level One…"/>
          <p:cNvSpPr txBox="1">
            <a:spLocks noGrp="1"/>
          </p:cNvSpPr>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FFFFFF"/>
                </a:solidFill>
                <a:latin typeface="Graphik-Medium"/>
                <a:ea typeface="Graphik-Medium"/>
                <a:cs typeface="Graphik-Medium"/>
                <a:sym typeface="Graphik Medium"/>
              </a:defRPr>
            </a:lvl1pPr>
            <a:lvl2pPr marL="0" indent="0" algn="ctr" defTabSz="825500">
              <a:spcBef>
                <a:spcPts val="0"/>
              </a:spcBef>
              <a:buClrTx/>
              <a:buSzTx/>
              <a:buNone/>
              <a:defRPr sz="6400">
                <a:solidFill>
                  <a:srgbClr val="FFFFFF"/>
                </a:solidFill>
                <a:latin typeface="Graphik-Medium"/>
                <a:ea typeface="Graphik-Medium"/>
                <a:cs typeface="Graphik-Medium"/>
                <a:sym typeface="Graphik Medium"/>
              </a:defRPr>
            </a:lvl2pPr>
            <a:lvl3pPr marL="0" indent="0" algn="ctr" defTabSz="825500">
              <a:spcBef>
                <a:spcPts val="0"/>
              </a:spcBef>
              <a:buClrTx/>
              <a:buSzTx/>
              <a:buNone/>
              <a:defRPr sz="6400">
                <a:solidFill>
                  <a:srgbClr val="FFFFFF"/>
                </a:solidFill>
                <a:latin typeface="Graphik-Medium"/>
                <a:ea typeface="Graphik-Medium"/>
                <a:cs typeface="Graphik-Medium"/>
                <a:sym typeface="Graphik Medium"/>
              </a:defRPr>
            </a:lvl3pPr>
            <a:lvl4pPr marL="0" indent="0" algn="ctr" defTabSz="825500">
              <a:spcBef>
                <a:spcPts val="0"/>
              </a:spcBef>
              <a:buClrTx/>
              <a:buSzTx/>
              <a:buNone/>
              <a:defRPr sz="6400">
                <a:solidFill>
                  <a:srgbClr val="FFFFFF"/>
                </a:solidFill>
                <a:latin typeface="Graphik-Medium"/>
                <a:ea typeface="Graphik-Medium"/>
                <a:cs typeface="Graphik-Medium"/>
                <a:sym typeface="Graphik Medium"/>
              </a:defRPr>
            </a:lvl4pPr>
            <a:lvl5pPr marL="0" indent="0" algn="ctr" defTabSz="825500">
              <a:spcBef>
                <a:spcPts val="0"/>
              </a:spcBef>
              <a:buClrTx/>
              <a:buSzTx/>
              <a:buNone/>
              <a:defRPr sz="6400">
                <a:solidFill>
                  <a:srgbClr val="FFFFFF"/>
                </a:solidFill>
                <a:latin typeface="Graphik-Medium"/>
                <a:ea typeface="Graphik-Medium"/>
                <a:cs typeface="Graphik-Medium"/>
                <a:sym typeface="Graphik Medium"/>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184386109_2439x1626.jpg"/>
          <p:cNvSpPr>
            <a:spLocks noGrp="1"/>
          </p:cNvSpPr>
          <p:nvPr>
            <p:ph type="pic" idx="21"/>
          </p:nvPr>
        </p:nvSpPr>
        <p:spPr>
          <a:xfrm>
            <a:off x="7962900" y="-25400"/>
            <a:ext cx="20650200" cy="137668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70000" y="3885108"/>
            <a:ext cx="9652000" cy="3200203"/>
          </a:xfrm>
          <a:prstGeom prst="rect">
            <a:avLst/>
          </a:prstGeom>
        </p:spPr>
        <p:txBody>
          <a:bodyPr/>
          <a:lstStyle>
            <a:lvl1pPr>
              <a:defRPr>
                <a:gradFill flip="none" rotWithShape="1">
                  <a:gsLst>
                    <a:gs pos="0">
                      <a:srgbClr val="FF00D8"/>
                    </a:gs>
                    <a:gs pos="100000">
                      <a:srgbClr val="FF542E"/>
                    </a:gs>
                  </a:gsLst>
                  <a:lin ang="3960000" scaled="0"/>
                </a:gradFill>
              </a:defRPr>
            </a:lvl1pPr>
          </a:lstStyle>
          <a:p>
            <a:r>
              <a:t>Slide Title</a:t>
            </a:r>
          </a:p>
        </p:txBody>
      </p:sp>
      <p:sp>
        <p:nvSpPr>
          <p:cNvPr id="34" name="Body Level One…"/>
          <p:cNvSpPr txBox="1">
            <a:spLocks noGrp="1"/>
          </p:cNvSpPr>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vl2pPr marL="0" indent="457200" algn="ctr" defTabSz="825500">
              <a:spcBef>
                <a:spcPts val="0"/>
              </a:spcBef>
              <a:buClrTx/>
              <a:buSzTx/>
              <a:buNone/>
              <a:defRPr sz="5400">
                <a:latin typeface="Graphik-Medium"/>
                <a:ea typeface="Graphik-Medium"/>
                <a:cs typeface="Graphik-Medium"/>
                <a:sym typeface="Graphik Medium"/>
              </a:defRPr>
            </a:lvl2pPr>
            <a:lvl3pPr marL="0" indent="914400" algn="ctr" defTabSz="825500">
              <a:spcBef>
                <a:spcPts val="0"/>
              </a:spcBef>
              <a:buClrTx/>
              <a:buSzTx/>
              <a:buNone/>
              <a:defRPr sz="5400">
                <a:latin typeface="Graphik-Medium"/>
                <a:ea typeface="Graphik-Medium"/>
                <a:cs typeface="Graphik-Medium"/>
                <a:sym typeface="Graphik Medium"/>
              </a:defRPr>
            </a:lvl3pPr>
            <a:lvl4pPr marL="0" indent="1371600" algn="ctr" defTabSz="825500">
              <a:spcBef>
                <a:spcPts val="0"/>
              </a:spcBef>
              <a:buClrTx/>
              <a:buSzTx/>
              <a:buNone/>
              <a:defRPr sz="5400">
                <a:latin typeface="Graphik-Medium"/>
                <a:ea typeface="Graphik-Medium"/>
                <a:cs typeface="Graphik-Medium"/>
                <a:sym typeface="Graphik Medium"/>
              </a:defRPr>
            </a:lvl4pPr>
            <a:lvl5pPr marL="0" indent="1828800" algn="ctr" defTabSz="825500">
              <a:spcBef>
                <a:spcPts val="0"/>
              </a:spcBef>
              <a:buClrTx/>
              <a:buSzTx/>
              <a:buNone/>
              <a:defRPr sz="5400">
                <a:latin typeface="Graphik-Medium"/>
                <a:ea typeface="Graphik-Medium"/>
                <a:cs typeface="Graphik-Medium"/>
                <a:sym typeface="Graphik Medium"/>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70000" y="4269316"/>
            <a:ext cx="21844000" cy="8432801"/>
          </a:xfrm>
          <a:prstGeom prst="rect">
            <a:avLst/>
          </a:prstGeom>
        </p:spPr>
        <p:txBody>
          <a:bodyPr numCol="2" spcCol="109220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988149250_2145x1620.jpg"/>
          <p:cNvSpPr>
            <a:spLocks noGrp="1"/>
          </p:cNvSpPr>
          <p:nvPr>
            <p:ph type="pic" idx="21"/>
          </p:nvPr>
        </p:nvSpPr>
        <p:spPr>
          <a:xfrm>
            <a:off x="10185400" y="0"/>
            <a:ext cx="18161000" cy="13716000"/>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1270000" y="838200"/>
            <a:ext cx="9652000" cy="1549400"/>
          </a:xfrm>
          <a:prstGeom prst="rect">
            <a:avLst/>
          </a:prstGeom>
        </p:spPr>
        <p:txBody>
          <a:bodyPr/>
          <a:lstStyle>
            <a:lvl1pPr>
              <a:defRPr>
                <a:gradFill flip="none" rotWithShape="1">
                  <a:gsLst>
                    <a:gs pos="0">
                      <a:srgbClr val="5E03FF"/>
                    </a:gs>
                    <a:gs pos="100000">
                      <a:srgbClr val="FF00F7"/>
                    </a:gs>
                  </a:gsLst>
                  <a:lin ang="3960000" scaled="0"/>
                </a:gradFill>
              </a:defRPr>
            </a:lvl1pPr>
          </a:lstStyle>
          <a:p>
            <a:r>
              <a:t>Slide Title</a:t>
            </a:r>
          </a:p>
        </p:txBody>
      </p:sp>
      <p:sp>
        <p:nvSpPr>
          <p:cNvPr id="62" name="Body Level One…"/>
          <p:cNvSpPr txBox="1">
            <a:spLocks noGrp="1"/>
          </p:cNvSpPr>
          <p:nvPr>
            <p:ph type="body" sz="half" idx="1" hasCustomPrompt="1"/>
          </p:nvPr>
        </p:nvSpPr>
        <p:spPr>
          <a:xfrm>
            <a:off x="1270000" y="4267200"/>
            <a:ext cx="9652000" cy="8432800"/>
          </a:xfrm>
          <a:prstGeom prst="rect">
            <a:avLst/>
          </a:prstGeom>
        </p:spPr>
        <p:txBody>
          <a:bodyPr/>
          <a:lstStyle/>
          <a:p>
            <a:r>
              <a:t>Slide bullet text</a:t>
            </a:r>
          </a:p>
          <a:p>
            <a:pPr lvl="1"/>
            <a:endParaRPr/>
          </a:p>
          <a:p>
            <a:pPr lvl="2"/>
            <a:endParaRPr/>
          </a:p>
          <a:p>
            <a:pPr lvl="3"/>
            <a:endParaRPr/>
          </a:p>
          <a:p>
            <a:pPr lvl="4"/>
            <a:endParaRPr/>
          </a:p>
        </p:txBody>
      </p:sp>
      <p:sp>
        <p:nvSpPr>
          <p:cNvPr id="63" name="Slide Subtitle"/>
          <p:cNvSpPr txBox="1">
            <a:spLocks noGrp="1"/>
          </p:cNvSpPr>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Slide Subtitle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70000" y="3289300"/>
            <a:ext cx="21844000" cy="3873500"/>
          </a:xfrm>
          <a:prstGeom prst="rect">
            <a:avLst/>
          </a:prstGeom>
        </p:spPr>
        <p:txBody>
          <a:bodyPr/>
          <a:lstStyle>
            <a:lvl1pPr>
              <a:lnSpc>
                <a:spcPct val="90000"/>
              </a:lnSpc>
              <a:defRPr sz="11600" spc="-348">
                <a:gradFill flip="none" rotWithShape="1">
                  <a:gsLst>
                    <a:gs pos="0">
                      <a:srgbClr val="FF00D8"/>
                    </a:gs>
                    <a:gs pos="100000">
                      <a:srgbClr val="FF542E"/>
                    </a:gs>
                  </a:gsLst>
                  <a:lin ang="3960000" scaled="0"/>
                </a:gradFill>
              </a:defRPr>
            </a:lvl1pPr>
          </a:lstStyle>
          <a:p>
            <a:r>
              <a:t>Section Title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latin typeface="Graphik-Medium"/>
                <a:ea typeface="Graphik-Medium"/>
                <a:cs typeface="Graphik-Medium"/>
                <a:sym typeface="Graphik Medium"/>
              </a:defRPr>
            </a:lvl1pPr>
          </a:lstStyle>
          <a:p>
            <a:r>
              <a:t>Attribution</a:t>
            </a:r>
          </a:p>
        </p:txBody>
      </p:sp>
      <p:sp>
        <p:nvSpPr>
          <p:cNvPr id="116" name="Body Level One…"/>
          <p:cNvSpPr txBox="1">
            <a:spLocks noGrp="1"/>
          </p:cNvSpPr>
          <p:nvPr>
            <p:ph type="body" sz="half" idx="1" hasCustomPrompt="1"/>
          </p:nvPr>
        </p:nvSpPr>
        <p:spPr>
          <a:xfrm>
            <a:off x="1270000" y="5141969"/>
            <a:ext cx="21844000" cy="3430191"/>
          </a:xfrm>
          <a:prstGeom prst="rect">
            <a:avLst/>
          </a:prstGeom>
        </p:spPr>
        <p:txBody>
          <a:bodyPr anchor="ctr"/>
          <a:lstStyle>
            <a:lvl1pPr marL="0" indent="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1pPr>
            <a:lvl2pPr marL="0" indent="4572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2pPr>
            <a:lvl3pPr marL="0" indent="9144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3pPr>
            <a:lvl4pPr marL="0" indent="13716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4pPr>
            <a:lvl5pPr marL="0" indent="18288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Slide Title</a:t>
            </a:r>
          </a:p>
        </p:txBody>
      </p:sp>
      <p:sp>
        <p:nvSpPr>
          <p:cNvPr id="3" name="Body Level One…"/>
          <p:cNvSpPr txBox="1">
            <a:spLocks noGrp="1"/>
          </p:cNvSpPr>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2" r:id="rId10"/>
    <p:sldLayoutId id="2147483663" r:id="rId11"/>
    <p:sldLayoutId id="2147483664" r:id="rId12"/>
  </p:sldLayoutIdLst>
  <p:transition spd="med"/>
  <p:txStyles>
    <p:titleStyle>
      <a:lvl1pPr marL="0" marR="0" indent="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mailto:wchu62@gmail.com" TargetMode="Externa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linkedin.com/in/wilsonchu6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Emotional Marketing"/>
          <p:cNvSpPr txBox="1">
            <a:spLocks noGrp="1"/>
          </p:cNvSpPr>
          <p:nvPr>
            <p:ph type="ctrTitle"/>
          </p:nvPr>
        </p:nvSpPr>
        <p:spPr>
          <a:prstGeom prst="rect">
            <a:avLst/>
          </a:prstGeom>
        </p:spPr>
        <p:txBody>
          <a:bodyPr/>
          <a:lstStyle/>
          <a:p>
            <a:r>
              <a:t>Emotional Marketing </a:t>
            </a:r>
          </a:p>
        </p:txBody>
      </p:sp>
      <p:sp>
        <p:nvSpPr>
          <p:cNvPr id="161" name="Wilson Chu…"/>
          <p:cNvSpPr txBox="1">
            <a:spLocks noGrp="1"/>
          </p:cNvSpPr>
          <p:nvPr>
            <p:ph type="body" idx="21"/>
          </p:nvPr>
        </p:nvSpPr>
        <p:spPr>
          <a:xfrm>
            <a:off x="1270000" y="11207584"/>
            <a:ext cx="21844000" cy="16469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Wilson Chu</a:t>
            </a:r>
          </a:p>
          <a:p>
            <a:r>
              <a:t>April 28, 2021</a:t>
            </a:r>
          </a:p>
        </p:txBody>
      </p:sp>
      <p:sp>
        <p:nvSpPr>
          <p:cNvPr id="162" name="How it can apply to church communications"/>
          <p:cNvSpPr txBox="1">
            <a:spLocks noGrp="1"/>
          </p:cNvSpPr>
          <p:nvPr>
            <p:ph type="subTitle" sz="quarter" idx="1"/>
          </p:nvPr>
        </p:nvSpPr>
        <p:spPr>
          <a:xfrm>
            <a:off x="1270000" y="6982948"/>
            <a:ext cx="21844000" cy="2512353"/>
          </a:xfrm>
          <a:prstGeom prst="rect">
            <a:avLst/>
          </a:prstGeom>
        </p:spPr>
        <p:txBody>
          <a:bodyPr/>
          <a:lstStyle/>
          <a:p>
            <a:r>
              <a:t>How it can apply to church communications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ll A Compelling Story that Connects"/>
          <p:cNvSpPr txBox="1">
            <a:spLocks noGrp="1"/>
          </p:cNvSpPr>
          <p:nvPr>
            <p:ph type="title"/>
          </p:nvPr>
        </p:nvSpPr>
        <p:spPr>
          <a:xfrm>
            <a:off x="1270000" y="2861205"/>
            <a:ext cx="21844000" cy="6855221"/>
          </a:xfrm>
          <a:prstGeom prst="rect">
            <a:avLst/>
          </a:prstGeom>
        </p:spPr>
        <p:txBody>
          <a:bodyPr/>
          <a:lstStyle/>
          <a:p>
            <a:pPr defTabSz="759459">
              <a:defRPr sz="10672" spc="-320"/>
            </a:pPr>
            <a:endParaRPr/>
          </a:p>
          <a:p>
            <a:pPr defTabSz="759459">
              <a:defRPr sz="10672" spc="-320"/>
            </a:pPr>
            <a:r>
              <a:t>Tell A Compelling Story that Connects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reate or curate images and/or video"/>
          <p:cNvSpPr txBox="1">
            <a:spLocks noGrp="1"/>
          </p:cNvSpPr>
          <p:nvPr>
            <p:ph type="title"/>
          </p:nvPr>
        </p:nvSpPr>
        <p:spPr>
          <a:xfrm>
            <a:off x="1270000" y="2861205"/>
            <a:ext cx="21844000" cy="6855221"/>
          </a:xfrm>
          <a:prstGeom prst="rect">
            <a:avLst/>
          </a:prstGeom>
        </p:spPr>
        <p:txBody>
          <a:bodyPr/>
          <a:lstStyle/>
          <a:p>
            <a:pPr defTabSz="759459">
              <a:defRPr sz="10672" spc="-320"/>
            </a:pPr>
            <a:endParaRPr/>
          </a:p>
          <a:p>
            <a:pPr defTabSz="759459">
              <a:defRPr sz="10672" spc="-320"/>
            </a:pPr>
            <a:r>
              <a:t>Create or curate images and/or video</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Color Wheel.jpg" descr="Color Wheel.jpg"/>
          <p:cNvPicPr>
            <a:picLocks noChangeAspect="1"/>
          </p:cNvPicPr>
          <p:nvPr/>
        </p:nvPicPr>
        <p:blipFill>
          <a:blip r:embed="rId3"/>
          <a:stretch>
            <a:fillRect/>
          </a:stretch>
        </p:blipFill>
        <p:spPr>
          <a:xfrm>
            <a:off x="5743609" y="120286"/>
            <a:ext cx="12896782" cy="12896783"/>
          </a:xfrm>
          <a:prstGeom prst="rect">
            <a:avLst/>
          </a:prstGeom>
          <a:ln w="12700">
            <a:miter lim="400000"/>
          </a:ln>
        </p:spPr>
      </p:pic>
      <p:sp>
        <p:nvSpPr>
          <p:cNvPr id="340" name="Source: Color Wheel Pro"/>
          <p:cNvSpPr txBox="1"/>
          <p:nvPr/>
        </p:nvSpPr>
        <p:spPr>
          <a:xfrm>
            <a:off x="10390631" y="13095915"/>
            <a:ext cx="3602737" cy="492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Color Wheel Pro</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reate compelling messaging"/>
          <p:cNvSpPr txBox="1">
            <a:spLocks noGrp="1"/>
          </p:cNvSpPr>
          <p:nvPr>
            <p:ph type="title"/>
          </p:nvPr>
        </p:nvSpPr>
        <p:spPr>
          <a:xfrm>
            <a:off x="1270000" y="2861205"/>
            <a:ext cx="21844000" cy="6855221"/>
          </a:xfrm>
          <a:prstGeom prst="rect">
            <a:avLst/>
          </a:prstGeom>
        </p:spPr>
        <p:txBody>
          <a:bodyPr/>
          <a:lstStyle/>
          <a:p>
            <a:endParaRPr/>
          </a:p>
          <a:p>
            <a:r>
              <a:t>Create compelling messaging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Underdogs.png" descr="Underdogs.png"/>
          <p:cNvPicPr>
            <a:picLocks noGrp="1" noChangeAspect="1"/>
          </p:cNvPicPr>
          <p:nvPr>
            <p:ph type="pic" idx="21"/>
          </p:nvPr>
        </p:nvPicPr>
        <p:blipFill>
          <a:blip r:embed="rId3"/>
          <a:srcRect/>
          <a:stretch>
            <a:fillRect/>
          </a:stretch>
        </p:blipFill>
        <p:spPr>
          <a:xfrm>
            <a:off x="216426" y="605357"/>
            <a:ext cx="24384000" cy="12505286"/>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All Saints Motto_Diversity .png" descr="All Saints Motto_Diversity .png"/>
          <p:cNvPicPr>
            <a:picLocks noChangeAspect="1"/>
          </p:cNvPicPr>
          <p:nvPr/>
        </p:nvPicPr>
        <p:blipFill>
          <a:blip r:embed="rId3"/>
          <a:stretch>
            <a:fillRect/>
          </a:stretch>
        </p:blipFill>
        <p:spPr>
          <a:xfrm>
            <a:off x="0" y="0"/>
            <a:ext cx="24384000" cy="1371600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 name="Profile smaller.png" descr="Profile smaller.png"/>
          <p:cNvPicPr>
            <a:picLocks noGrp="1" noChangeAspect="1"/>
          </p:cNvPicPr>
          <p:nvPr>
            <p:ph type="pic" idx="21"/>
          </p:nvPr>
        </p:nvPicPr>
        <p:blipFill>
          <a:blip r:embed="rId2"/>
          <a:srcRect l="27376" t="19592" r="20549" b="14325"/>
          <a:stretch>
            <a:fillRect/>
          </a:stretch>
        </p:blipFill>
        <p:spPr>
          <a:xfrm>
            <a:off x="12204700" y="0"/>
            <a:ext cx="12192000" cy="13716000"/>
          </a:xfrm>
          <a:prstGeom prst="rect">
            <a:avLst/>
          </a:prstGeom>
        </p:spPr>
      </p:pic>
      <p:sp>
        <p:nvSpPr>
          <p:cNvPr id="367" name="Wilson Chu"/>
          <p:cNvSpPr txBox="1">
            <a:spLocks noGrp="1"/>
          </p:cNvSpPr>
          <p:nvPr>
            <p:ph type="title"/>
          </p:nvPr>
        </p:nvSpPr>
        <p:spPr>
          <a:prstGeom prst="rect">
            <a:avLst/>
          </a:prstGeom>
        </p:spPr>
        <p:txBody>
          <a:bodyPr/>
          <a:lstStyle/>
          <a:p>
            <a:r>
              <a:t>Wilson Chu</a:t>
            </a:r>
          </a:p>
        </p:txBody>
      </p:sp>
      <p:sp>
        <p:nvSpPr>
          <p:cNvPr id="368" name="Social Media and Content Manager…"/>
          <p:cNvSpPr txBox="1">
            <a:spLocks noGrp="1"/>
          </p:cNvSpPr>
          <p:nvPr>
            <p:ph type="body" sz="half" idx="1"/>
          </p:nvPr>
        </p:nvSpPr>
        <p:spPr>
          <a:prstGeom prst="rect">
            <a:avLst/>
          </a:prstGeom>
        </p:spPr>
        <p:txBody>
          <a:bodyPr/>
          <a:lstStyle/>
          <a:p>
            <a:r>
              <a:t>Social Media and Content Manager </a:t>
            </a:r>
          </a:p>
          <a:p>
            <a:r>
              <a:t>wilsonchu.com</a:t>
            </a:r>
          </a:p>
          <a:p>
            <a:r>
              <a:rPr u="sng">
                <a:hlinkClick r:id="rId3"/>
              </a:rPr>
              <a:t>wchu62@gmail.com</a:t>
            </a:r>
          </a:p>
          <a:p>
            <a:r>
              <a:rPr u="sng">
                <a:hlinkClick r:id="rId4"/>
              </a:rPr>
              <a:t>linkedin.com/in/wilsonchu62</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ersonas"/>
          <p:cNvSpPr txBox="1">
            <a:spLocks noGrp="1"/>
          </p:cNvSpPr>
          <p:nvPr>
            <p:ph type="title"/>
          </p:nvPr>
        </p:nvSpPr>
        <p:spPr>
          <a:prstGeom prst="rect">
            <a:avLst/>
          </a:prstGeom>
        </p:spPr>
        <p:txBody>
          <a:bodyPr/>
          <a:lstStyle>
            <a:lvl1pPr defTabSz="2438338">
              <a:defRPr>
                <a:gradFill flip="none" rotWithShape="1">
                  <a:gsLst>
                    <a:gs pos="0">
                      <a:srgbClr val="1E98FD"/>
                    </a:gs>
                    <a:gs pos="100000">
                      <a:srgbClr val="FF00F7"/>
                    </a:gs>
                  </a:gsLst>
                  <a:lin ang="3960000" scaled="0"/>
                </a:gradFill>
              </a:defRPr>
            </a:lvl1pPr>
          </a:lstStyle>
          <a:p>
            <a:r>
              <a:t>Personas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Fictional, generalized representations of your ideal customers.…"/>
          <p:cNvSpPr txBox="1">
            <a:spLocks noGrp="1"/>
          </p:cNvSpPr>
          <p:nvPr>
            <p:ph type="title"/>
          </p:nvPr>
        </p:nvSpPr>
        <p:spPr>
          <a:xfrm>
            <a:off x="1270000" y="2861205"/>
            <a:ext cx="21844000" cy="6855221"/>
          </a:xfrm>
          <a:prstGeom prst="rect">
            <a:avLst/>
          </a:prstGeom>
        </p:spPr>
        <p:txBody>
          <a:bodyPr/>
          <a:lstStyle/>
          <a:p>
            <a:pPr defTabSz="1243552">
              <a:defRPr sz="5916" spc="-177">
                <a:gradFill flip="none" rotWithShape="1">
                  <a:gsLst>
                    <a:gs pos="0">
                      <a:srgbClr val="1E98FD"/>
                    </a:gs>
                    <a:gs pos="100000">
                      <a:srgbClr val="FF00F7"/>
                    </a:gs>
                  </a:gsLst>
                  <a:lin ang="3960000" scaled="0"/>
                </a:gradFill>
              </a:defRPr>
            </a:pPr>
            <a:r>
              <a:t>Fictional, generalized representations of your ideal customers.</a:t>
            </a:r>
          </a:p>
          <a:p>
            <a:pPr defTabSz="1243552">
              <a:defRPr sz="5916" spc="-177">
                <a:gradFill flip="none" rotWithShape="1">
                  <a:gsLst>
                    <a:gs pos="0">
                      <a:srgbClr val="1E98FD"/>
                    </a:gs>
                    <a:gs pos="100000">
                      <a:srgbClr val="FF00F7"/>
                    </a:gs>
                  </a:gsLst>
                  <a:lin ang="3960000" scaled="0"/>
                </a:gradFill>
              </a:defRPr>
            </a:pPr>
            <a:endParaRPr/>
          </a:p>
          <a:p>
            <a:pPr defTabSz="1243552">
              <a:defRPr sz="5916" spc="-177">
                <a:gradFill flip="none" rotWithShape="1">
                  <a:gsLst>
                    <a:gs pos="0">
                      <a:srgbClr val="1E98FD"/>
                    </a:gs>
                    <a:gs pos="100000">
                      <a:srgbClr val="FF00F7"/>
                    </a:gs>
                  </a:gsLst>
                  <a:lin ang="3960000" scaled="0"/>
                </a:gradFill>
              </a:defRPr>
            </a:pPr>
            <a:r>
              <a:t>Personas help you understand your customers (and prospective customers) better, and make it easier for you to tailor content to the specific needs, behaviors, and concerns of different groups.</a:t>
            </a:r>
          </a:p>
          <a:p>
            <a:pPr defTabSz="1243552">
              <a:defRPr sz="5916" spc="-177">
                <a:gradFill flip="none" rotWithShape="1">
                  <a:gsLst>
                    <a:gs pos="0">
                      <a:srgbClr val="1E98FD"/>
                    </a:gs>
                    <a:gs pos="100000">
                      <a:srgbClr val="FF00F7"/>
                    </a:gs>
                  </a:gsLst>
                  <a:lin ang="3960000" scaled="0"/>
                </a:gradFill>
              </a:defRPr>
            </a:pPr>
            <a:endParaRPr/>
          </a:p>
        </p:txBody>
      </p:sp>
      <p:sp>
        <p:nvSpPr>
          <p:cNvPr id="256" name="Source: Hubspot Buyer Persona Guide"/>
          <p:cNvSpPr txBox="1"/>
          <p:nvPr/>
        </p:nvSpPr>
        <p:spPr>
          <a:xfrm>
            <a:off x="9406128" y="11769064"/>
            <a:ext cx="5571745" cy="492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Hubspot Buyer Persona Guide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Allow you to personalize or target your marketing for different segments of your audience."/>
          <p:cNvSpPr txBox="1">
            <a:spLocks noGrp="1"/>
          </p:cNvSpPr>
          <p:nvPr>
            <p:ph type="title"/>
          </p:nvPr>
        </p:nvSpPr>
        <p:spPr>
          <a:xfrm>
            <a:off x="1270000" y="2861205"/>
            <a:ext cx="21844000" cy="6855221"/>
          </a:xfrm>
          <a:prstGeom prst="rect">
            <a:avLst/>
          </a:prstGeom>
        </p:spPr>
        <p:txBody>
          <a:bodyPr/>
          <a:lstStyle/>
          <a:p>
            <a:pPr defTabSz="1804370">
              <a:defRPr sz="8584" spc="-257">
                <a:gradFill flip="none" rotWithShape="1">
                  <a:gsLst>
                    <a:gs pos="0">
                      <a:srgbClr val="1E98FD"/>
                    </a:gs>
                    <a:gs pos="100000">
                      <a:srgbClr val="FF00F7"/>
                    </a:gs>
                  </a:gsLst>
                  <a:lin ang="3960000" scaled="0"/>
                </a:gradFill>
              </a:defRPr>
            </a:pPr>
            <a:endParaRPr/>
          </a:p>
          <a:p>
            <a:pPr defTabSz="1804370">
              <a:defRPr sz="8584" spc="-257">
                <a:gradFill flip="none" rotWithShape="1">
                  <a:gsLst>
                    <a:gs pos="0">
                      <a:srgbClr val="1E98FD"/>
                    </a:gs>
                    <a:gs pos="100000">
                      <a:srgbClr val="FF00F7"/>
                    </a:gs>
                  </a:gsLst>
                  <a:lin ang="3960000" scaled="0"/>
                </a:gradFill>
              </a:defRPr>
            </a:pPr>
            <a:r>
              <a:t>Allow you to personalize or target your marketing for different segments of your audience. </a:t>
            </a:r>
          </a:p>
        </p:txBody>
      </p:sp>
      <p:sp>
        <p:nvSpPr>
          <p:cNvPr id="261" name="Source: Hubspot Buyer Persona Guide"/>
          <p:cNvSpPr txBox="1"/>
          <p:nvPr/>
        </p:nvSpPr>
        <p:spPr>
          <a:xfrm>
            <a:off x="9406128" y="11969343"/>
            <a:ext cx="5571745" cy="492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Source: Hubspot Buyer Persona Guide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What details are in a persona?"/>
          <p:cNvSpPr txBox="1">
            <a:spLocks noGrp="1"/>
          </p:cNvSpPr>
          <p:nvPr>
            <p:ph type="title"/>
          </p:nvPr>
        </p:nvSpPr>
        <p:spPr>
          <a:prstGeom prst="rect">
            <a:avLst/>
          </a:prstGeom>
        </p:spPr>
        <p:txBody>
          <a:bodyPr/>
          <a:lstStyle/>
          <a:p>
            <a:r>
              <a:t>What details are in a persona?</a:t>
            </a:r>
          </a:p>
        </p:txBody>
      </p:sp>
      <p:sp>
        <p:nvSpPr>
          <p:cNvPr id="266" name="Demographics (age, gender, location)…"/>
          <p:cNvSpPr txBox="1">
            <a:spLocks noGrp="1"/>
          </p:cNvSpPr>
          <p:nvPr>
            <p:ph type="body" idx="1"/>
          </p:nvPr>
        </p:nvSpPr>
        <p:spPr>
          <a:xfrm>
            <a:off x="1270000" y="3367379"/>
            <a:ext cx="21844000" cy="8432801"/>
          </a:xfrm>
          <a:prstGeom prst="rect">
            <a:avLst/>
          </a:prstGeom>
        </p:spPr>
        <p:txBody>
          <a:bodyPr/>
          <a:lstStyle/>
          <a:p>
            <a:pPr marL="537845" indent="-537845" defTabSz="454025">
              <a:lnSpc>
                <a:spcPct val="80000"/>
              </a:lnSpc>
              <a:spcBef>
                <a:spcPts val="0"/>
              </a:spcBef>
              <a:defRPr sz="4620" spc="-138">
                <a:latin typeface="+mn-lt"/>
                <a:ea typeface="+mn-ea"/>
                <a:cs typeface="+mn-cs"/>
                <a:sym typeface="Graphik Semibold"/>
              </a:defRPr>
            </a:pPr>
            <a:r>
              <a:t>Demographics (age, gender, location)</a:t>
            </a:r>
          </a:p>
          <a:p>
            <a:pPr marL="537845" indent="-537845" defTabSz="454025">
              <a:lnSpc>
                <a:spcPct val="80000"/>
              </a:lnSpc>
              <a:spcBef>
                <a:spcPts val="0"/>
              </a:spcBef>
              <a:defRPr sz="4620" spc="-138">
                <a:latin typeface="+mn-lt"/>
                <a:ea typeface="+mn-ea"/>
                <a:cs typeface="+mn-cs"/>
                <a:sym typeface="Graphik Semibold"/>
              </a:defRPr>
            </a:pPr>
            <a:endParaRPr/>
          </a:p>
          <a:p>
            <a:pPr marL="537845" indent="-537845" defTabSz="454025">
              <a:lnSpc>
                <a:spcPct val="80000"/>
              </a:lnSpc>
              <a:spcBef>
                <a:spcPts val="0"/>
              </a:spcBef>
              <a:defRPr sz="4620" spc="-138">
                <a:latin typeface="+mn-lt"/>
                <a:ea typeface="+mn-ea"/>
                <a:cs typeface="+mn-cs"/>
                <a:sym typeface="Graphik Semibold"/>
              </a:defRPr>
            </a:pPr>
            <a:r>
              <a:t>History (previous or current faith/churchgoing status)</a:t>
            </a:r>
          </a:p>
          <a:p>
            <a:pPr marL="537845" indent="-537845" defTabSz="454025">
              <a:lnSpc>
                <a:spcPct val="80000"/>
              </a:lnSpc>
              <a:spcBef>
                <a:spcPts val="0"/>
              </a:spcBef>
              <a:defRPr sz="4620" spc="-138">
                <a:latin typeface="+mn-lt"/>
                <a:ea typeface="+mn-ea"/>
                <a:cs typeface="+mn-cs"/>
                <a:sym typeface="Graphik Semibold"/>
              </a:defRPr>
            </a:pPr>
            <a:endParaRPr/>
          </a:p>
          <a:p>
            <a:pPr marL="537845" indent="-537845" defTabSz="454025">
              <a:lnSpc>
                <a:spcPct val="80000"/>
              </a:lnSpc>
              <a:spcBef>
                <a:spcPts val="0"/>
              </a:spcBef>
              <a:defRPr sz="4620" spc="-138">
                <a:latin typeface="+mn-lt"/>
                <a:ea typeface="+mn-ea"/>
                <a:cs typeface="+mn-cs"/>
                <a:sym typeface="Graphik Semibold"/>
              </a:defRPr>
            </a:pPr>
            <a:r>
              <a:t>Goals (what they hope to get out of a church)</a:t>
            </a:r>
          </a:p>
          <a:p>
            <a:pPr marL="537845" indent="-537845" defTabSz="454025">
              <a:lnSpc>
                <a:spcPct val="80000"/>
              </a:lnSpc>
              <a:spcBef>
                <a:spcPts val="0"/>
              </a:spcBef>
              <a:defRPr sz="4620" spc="-138">
                <a:latin typeface="+mn-lt"/>
                <a:ea typeface="+mn-ea"/>
                <a:cs typeface="+mn-cs"/>
                <a:sym typeface="Graphik Semibold"/>
              </a:defRPr>
            </a:pPr>
            <a:endParaRPr/>
          </a:p>
          <a:p>
            <a:pPr marL="537845" indent="-537845" defTabSz="454025">
              <a:lnSpc>
                <a:spcPct val="80000"/>
              </a:lnSpc>
              <a:spcBef>
                <a:spcPts val="0"/>
              </a:spcBef>
              <a:defRPr sz="4620" spc="-138">
                <a:latin typeface="+mn-lt"/>
                <a:ea typeface="+mn-ea"/>
                <a:cs typeface="+mn-cs"/>
                <a:sym typeface="Graphik Semibold"/>
              </a:defRPr>
            </a:pPr>
            <a:r>
              <a:t>Pain points (challenges in life that lead them to see value in joining)</a:t>
            </a:r>
          </a:p>
          <a:p>
            <a:pPr marL="537845" indent="-537845" defTabSz="454025">
              <a:lnSpc>
                <a:spcPct val="80000"/>
              </a:lnSpc>
              <a:spcBef>
                <a:spcPts val="0"/>
              </a:spcBef>
              <a:defRPr sz="4620" spc="-138">
                <a:latin typeface="+mn-lt"/>
                <a:ea typeface="+mn-ea"/>
                <a:cs typeface="+mn-cs"/>
                <a:sym typeface="Graphik Semibold"/>
              </a:defRPr>
            </a:pPr>
            <a:endParaRPr/>
          </a:p>
          <a:p>
            <a:pPr marL="537845" indent="-537845" defTabSz="454025">
              <a:lnSpc>
                <a:spcPct val="80000"/>
              </a:lnSpc>
              <a:spcBef>
                <a:spcPts val="0"/>
              </a:spcBef>
              <a:defRPr sz="4620" spc="-138">
                <a:latin typeface="+mn-lt"/>
                <a:ea typeface="+mn-ea"/>
                <a:cs typeface="+mn-cs"/>
                <a:sym typeface="Graphik Semibold"/>
              </a:defRPr>
            </a:pPr>
            <a:r>
              <a:t>Triggers (why they might join a church for the first time or start to look for a new congregation)</a:t>
            </a:r>
          </a:p>
          <a:p>
            <a:pPr marL="537845" indent="-537845" defTabSz="454025">
              <a:lnSpc>
                <a:spcPct val="80000"/>
              </a:lnSpc>
              <a:spcBef>
                <a:spcPts val="0"/>
              </a:spcBef>
              <a:defRPr sz="4620" spc="-138">
                <a:latin typeface="+mn-lt"/>
                <a:ea typeface="+mn-ea"/>
                <a:cs typeface="+mn-cs"/>
                <a:sym typeface="Graphik Semibold"/>
              </a:defRPr>
            </a:pPr>
            <a:endParaRPr/>
          </a:p>
          <a:p>
            <a:pPr marL="537845" indent="-537845" defTabSz="454025">
              <a:lnSpc>
                <a:spcPct val="80000"/>
              </a:lnSpc>
              <a:spcBef>
                <a:spcPts val="0"/>
              </a:spcBef>
              <a:defRPr sz="4620" spc="-138">
                <a:latin typeface="+mn-lt"/>
                <a:ea typeface="+mn-ea"/>
                <a:cs typeface="+mn-cs"/>
                <a:sym typeface="Graphik Semibold"/>
              </a:defRPr>
            </a:pPr>
            <a:r>
              <a:t>Dispositions (tech-savvy vs. old-fashioned, active vs. sedentary, natural leader vs. quiet participant, etc.)</a:t>
            </a:r>
          </a:p>
        </p:txBody>
      </p:sp>
      <p:sp>
        <p:nvSpPr>
          <p:cNvPr id="267" name="Framework by Forrest Hersom at Gloo"/>
          <p:cNvSpPr txBox="1"/>
          <p:nvPr/>
        </p:nvSpPr>
        <p:spPr>
          <a:xfrm>
            <a:off x="8834246" y="12797321"/>
            <a:ext cx="5513833" cy="492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Framework by Forrest Hersom at Gloo</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Google Shape;136;p26"/>
          <p:cNvSpPr/>
          <p:nvPr/>
        </p:nvSpPr>
        <p:spPr>
          <a:xfrm>
            <a:off x="8469484" y="9046966"/>
            <a:ext cx="11723295" cy="2664068"/>
          </a:xfrm>
          <a:prstGeom prst="rect">
            <a:avLst/>
          </a:prstGeom>
          <a:solidFill>
            <a:srgbClr val="CFE2F3">
              <a:alpha val="39660"/>
            </a:srgbClr>
          </a:solidFill>
          <a:ln w="12700">
            <a:miter lim="400000"/>
          </a:ln>
        </p:spPr>
        <p:txBody>
          <a:bodyPr lIns="0" tIns="0" rIns="0" bIns="0" anchor="ctr"/>
          <a:lstStyle/>
          <a:p>
            <a:pPr algn="l" defTabSz="1613647">
              <a:defRPr>
                <a:latin typeface="Arial"/>
                <a:ea typeface="Arial"/>
                <a:cs typeface="Arial"/>
                <a:sym typeface="Arial"/>
              </a:defRPr>
            </a:pPr>
            <a:endParaRPr/>
          </a:p>
        </p:txBody>
      </p:sp>
      <p:sp>
        <p:nvSpPr>
          <p:cNvPr id="272" name="Google Shape;137;p26"/>
          <p:cNvSpPr/>
          <p:nvPr/>
        </p:nvSpPr>
        <p:spPr>
          <a:xfrm>
            <a:off x="3316940" y="-1"/>
            <a:ext cx="17750120" cy="2129296"/>
          </a:xfrm>
          <a:prstGeom prst="rect">
            <a:avLst/>
          </a:prstGeom>
          <a:solidFill>
            <a:srgbClr val="0B5394"/>
          </a:solidFill>
          <a:ln w="12700">
            <a:miter lim="400000"/>
          </a:ln>
        </p:spPr>
        <p:txBody>
          <a:bodyPr lIns="0" tIns="0" rIns="0" bIns="0" anchor="ctr"/>
          <a:lstStyle/>
          <a:p>
            <a:pPr algn="l" defTabSz="1613647">
              <a:defRPr>
                <a:latin typeface="Arial"/>
                <a:ea typeface="Arial"/>
                <a:cs typeface="Arial"/>
                <a:sym typeface="Arial"/>
              </a:defRPr>
            </a:pPr>
            <a:endParaRPr/>
          </a:p>
        </p:txBody>
      </p:sp>
      <p:sp>
        <p:nvSpPr>
          <p:cNvPr id="273" name="Google Shape;138;p26"/>
          <p:cNvSpPr txBox="1">
            <a:spLocks noGrp="1"/>
          </p:cNvSpPr>
          <p:nvPr>
            <p:ph type="body" sz="quarter" idx="1"/>
          </p:nvPr>
        </p:nvSpPr>
        <p:spPr>
          <a:xfrm>
            <a:off x="3919764" y="8413323"/>
            <a:ext cx="5367178" cy="1534766"/>
          </a:xfrm>
          <a:prstGeom prst="rect">
            <a:avLst/>
          </a:prstGeom>
        </p:spPr>
        <p:txBody>
          <a:bodyPr/>
          <a:lstStyle/>
          <a:p>
            <a:pPr marL="0" indent="0" algn="l" defTabSz="1516828">
              <a:lnSpc>
                <a:spcPct val="115000"/>
              </a:lnSpc>
              <a:defRPr sz="2256" b="1">
                <a:solidFill>
                  <a:srgbClr val="434343"/>
                </a:solidFill>
                <a:latin typeface="Montserrat"/>
                <a:ea typeface="Montserrat"/>
                <a:cs typeface="Montserrat"/>
                <a:sym typeface="Montserrat"/>
              </a:defRPr>
            </a:pPr>
            <a:r>
              <a:t>History</a:t>
            </a:r>
            <a:br/>
            <a:r>
              <a:rPr sz="1504" b="0" i="1"/>
              <a:t>Job? Family? </a:t>
            </a:r>
            <a:br>
              <a:rPr sz="1504" b="0" i="1"/>
            </a:br>
            <a:r>
              <a:rPr sz="1504" b="0" i="1"/>
              <a:t>Lifestyle? previous or </a:t>
            </a:r>
          </a:p>
          <a:p>
            <a:pPr marL="0" indent="0" algn="l" defTabSz="1516828">
              <a:lnSpc>
                <a:spcPct val="115000"/>
              </a:lnSpc>
              <a:defRPr sz="2256" b="1">
                <a:solidFill>
                  <a:srgbClr val="434343"/>
                </a:solidFill>
                <a:latin typeface="Montserrat"/>
                <a:ea typeface="Montserrat"/>
                <a:cs typeface="Montserrat"/>
                <a:sym typeface="Montserrat"/>
              </a:defRPr>
            </a:pPr>
            <a:r>
              <a:rPr sz="1504" b="0" i="1"/>
              <a:t>current faith/churchgoing status?</a:t>
            </a:r>
          </a:p>
        </p:txBody>
      </p:sp>
      <p:sp>
        <p:nvSpPr>
          <p:cNvPr id="274" name="Google Shape;139;p26"/>
          <p:cNvSpPr/>
          <p:nvPr/>
        </p:nvSpPr>
        <p:spPr>
          <a:xfrm>
            <a:off x="4106911" y="9862103"/>
            <a:ext cx="3278119" cy="1"/>
          </a:xfrm>
          <a:prstGeom prst="line">
            <a:avLst/>
          </a:prstGeom>
          <a:ln w="25400">
            <a:solidFill>
              <a:srgbClr val="0B5394"/>
            </a:solidFill>
          </a:ln>
        </p:spPr>
        <p:txBody>
          <a:bodyPr lIns="0" tIns="0" rIns="0" bIns="0"/>
          <a:lstStyle/>
          <a:p>
            <a:pPr algn="l" defTabSz="1613647">
              <a:defRPr>
                <a:latin typeface="Arial"/>
                <a:ea typeface="Arial"/>
                <a:cs typeface="Arial"/>
                <a:sym typeface="Arial"/>
              </a:defRPr>
            </a:pPr>
            <a:endParaRPr/>
          </a:p>
        </p:txBody>
      </p:sp>
      <p:sp>
        <p:nvSpPr>
          <p:cNvPr id="275" name="Google Shape;140;p26"/>
          <p:cNvSpPr txBox="1"/>
          <p:nvPr/>
        </p:nvSpPr>
        <p:spPr>
          <a:xfrm>
            <a:off x="3737117" y="9927441"/>
            <a:ext cx="3764648" cy="13285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61338" tIns="161338" rIns="161338" bIns="161338">
            <a:spAutoFit/>
          </a:bodyPr>
          <a:lstStyle/>
          <a:p>
            <a:pPr marL="486155" indent="-321054" algn="l" defTabSz="1613647">
              <a:lnSpc>
                <a:spcPct val="115000"/>
              </a:lnSpc>
              <a:spcBef>
                <a:spcPts val="2100"/>
              </a:spcBef>
              <a:buClr>
                <a:srgbClr val="434343"/>
              </a:buClr>
              <a:buSzPts val="2000"/>
              <a:buFont typeface="Helvetica"/>
              <a:buChar char="●"/>
              <a:defRPr sz="2000">
                <a:solidFill>
                  <a:srgbClr val="434343"/>
                </a:solidFill>
                <a:latin typeface="Montserrat"/>
                <a:ea typeface="Montserrat"/>
                <a:cs typeface="Montserrat"/>
                <a:sym typeface="Montserrat"/>
              </a:defRPr>
            </a:pPr>
            <a:r>
              <a:t>Software engineer </a:t>
            </a: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Married, father of 2</a:t>
            </a: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no longer goes to church</a:t>
            </a:r>
          </a:p>
        </p:txBody>
      </p:sp>
      <p:sp>
        <p:nvSpPr>
          <p:cNvPr id="276" name="Google Shape;141;p26"/>
          <p:cNvSpPr txBox="1"/>
          <p:nvPr/>
        </p:nvSpPr>
        <p:spPr>
          <a:xfrm>
            <a:off x="8336646" y="2631088"/>
            <a:ext cx="5367178" cy="1180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9588" tIns="199588" rIns="199588" bIns="199588">
            <a:normAutofit/>
          </a:bodyPr>
          <a:lstStyle/>
          <a:p>
            <a:pPr algn="l" defTabSz="1613647">
              <a:lnSpc>
                <a:spcPct val="115000"/>
              </a:lnSpc>
              <a:defRPr b="1">
                <a:solidFill>
                  <a:srgbClr val="434343"/>
                </a:solidFill>
                <a:latin typeface="Montserrat"/>
                <a:ea typeface="Montserrat"/>
                <a:cs typeface="Montserrat"/>
                <a:sym typeface="Montserrat"/>
              </a:defRPr>
            </a:pPr>
            <a:r>
              <a:t>Demographics</a:t>
            </a:r>
            <a:br/>
            <a:r>
              <a:rPr sz="1600" b="0" i="1"/>
              <a:t>Age? Income? Location? Gender Identity?</a:t>
            </a:r>
          </a:p>
        </p:txBody>
      </p:sp>
      <p:sp>
        <p:nvSpPr>
          <p:cNvPr id="277" name="Google Shape;142;p26"/>
          <p:cNvSpPr/>
          <p:nvPr/>
        </p:nvSpPr>
        <p:spPr>
          <a:xfrm>
            <a:off x="8523793" y="3810926"/>
            <a:ext cx="5101943" cy="1"/>
          </a:xfrm>
          <a:prstGeom prst="line">
            <a:avLst/>
          </a:prstGeom>
          <a:ln w="25400">
            <a:solidFill>
              <a:srgbClr val="0B5394"/>
            </a:solidFill>
          </a:ln>
        </p:spPr>
        <p:txBody>
          <a:bodyPr lIns="0" tIns="0" rIns="0" bIns="0"/>
          <a:lstStyle/>
          <a:p>
            <a:pPr algn="l" defTabSz="1613647">
              <a:defRPr>
                <a:latin typeface="Arial"/>
                <a:ea typeface="Arial"/>
                <a:cs typeface="Arial"/>
                <a:sym typeface="Arial"/>
              </a:defRPr>
            </a:pPr>
            <a:endParaRPr/>
          </a:p>
        </p:txBody>
      </p:sp>
      <p:sp>
        <p:nvSpPr>
          <p:cNvPr id="278" name="Google Shape;143;p26"/>
          <p:cNvSpPr txBox="1"/>
          <p:nvPr/>
        </p:nvSpPr>
        <p:spPr>
          <a:xfrm>
            <a:off x="8153999" y="3872823"/>
            <a:ext cx="4808119" cy="2029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61338" tIns="161338" rIns="161338" bIns="161338">
            <a:spAutoFit/>
          </a:bodyPr>
          <a:lstStyle/>
          <a:p>
            <a:pPr marL="486155" indent="-321054" algn="l" defTabSz="1613647">
              <a:lnSpc>
                <a:spcPct val="115000"/>
              </a:lnSpc>
              <a:spcBef>
                <a:spcPts val="2100"/>
              </a:spcBef>
              <a:buClr>
                <a:srgbClr val="434343"/>
              </a:buClr>
              <a:buSzPts val="2000"/>
              <a:buFont typeface="Helvetica"/>
              <a:buChar char="●"/>
              <a:defRPr sz="2000">
                <a:solidFill>
                  <a:srgbClr val="434343"/>
                </a:solidFill>
                <a:latin typeface="Montserrat"/>
                <a:ea typeface="Montserrat"/>
                <a:cs typeface="Montserrat"/>
                <a:sym typeface="Montserrat"/>
              </a:defRPr>
            </a:pPr>
            <a:r>
              <a:t>Age 35</a:t>
            </a: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$150,000</a:t>
            </a: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Oakland, CA (Just moved there 2 months ago)</a:t>
            </a: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LGBTQ+</a:t>
            </a:r>
          </a:p>
        </p:txBody>
      </p:sp>
      <p:sp>
        <p:nvSpPr>
          <p:cNvPr id="279" name="Google Shape;144;p26"/>
          <p:cNvSpPr txBox="1"/>
          <p:nvPr/>
        </p:nvSpPr>
        <p:spPr>
          <a:xfrm>
            <a:off x="8336646" y="5939908"/>
            <a:ext cx="5367178" cy="1534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9588" tIns="199588" rIns="199588" bIns="199588">
            <a:normAutofit/>
          </a:bodyPr>
          <a:lstStyle/>
          <a:p>
            <a:pPr algn="l" defTabSz="1613647">
              <a:lnSpc>
                <a:spcPct val="115000"/>
              </a:lnSpc>
              <a:defRPr b="1">
                <a:solidFill>
                  <a:srgbClr val="434343"/>
                </a:solidFill>
                <a:latin typeface="Montserrat"/>
                <a:ea typeface="Montserrat"/>
                <a:cs typeface="Montserrat"/>
                <a:sym typeface="Montserrat"/>
              </a:defRPr>
            </a:pPr>
            <a:r>
              <a:t>Dispositions</a:t>
            </a:r>
            <a:br/>
            <a:r>
              <a:rPr sz="1600" b="0" i="1"/>
              <a:t>tech-savvy vs. old-fashioned, active vs. sedentary, natural leader vs. quiet participant, etc.</a:t>
            </a:r>
          </a:p>
        </p:txBody>
      </p:sp>
      <p:sp>
        <p:nvSpPr>
          <p:cNvPr id="280" name="Google Shape;145;p26"/>
          <p:cNvSpPr/>
          <p:nvPr/>
        </p:nvSpPr>
        <p:spPr>
          <a:xfrm>
            <a:off x="8533440" y="7250338"/>
            <a:ext cx="5101942" cy="1"/>
          </a:xfrm>
          <a:prstGeom prst="line">
            <a:avLst/>
          </a:prstGeom>
          <a:ln w="25400">
            <a:solidFill>
              <a:srgbClr val="0B5394"/>
            </a:solidFill>
          </a:ln>
        </p:spPr>
        <p:txBody>
          <a:bodyPr lIns="0" tIns="0" rIns="0" bIns="0"/>
          <a:lstStyle/>
          <a:p>
            <a:pPr algn="l" defTabSz="1613647">
              <a:defRPr>
                <a:latin typeface="Arial"/>
                <a:ea typeface="Arial"/>
                <a:cs typeface="Arial"/>
                <a:sym typeface="Arial"/>
              </a:defRPr>
            </a:pPr>
            <a:endParaRPr/>
          </a:p>
        </p:txBody>
      </p:sp>
      <p:sp>
        <p:nvSpPr>
          <p:cNvPr id="281" name="Google Shape;146;p26"/>
          <p:cNvSpPr txBox="1"/>
          <p:nvPr/>
        </p:nvSpPr>
        <p:spPr>
          <a:xfrm>
            <a:off x="8153999" y="7310779"/>
            <a:ext cx="5367178" cy="13285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61338" tIns="161338" rIns="161338" bIns="161338">
            <a:spAutoFit/>
          </a:bodyPr>
          <a:lstStyle/>
          <a:p>
            <a:pPr marL="486155" indent="-321054" algn="l" defTabSz="1613647">
              <a:lnSpc>
                <a:spcPct val="115000"/>
              </a:lnSpc>
              <a:spcBef>
                <a:spcPts val="2100"/>
              </a:spcBef>
              <a:buClr>
                <a:srgbClr val="434343"/>
              </a:buClr>
              <a:buSzPts val="2000"/>
              <a:buFont typeface="Helvetica"/>
              <a:buChar char="●"/>
              <a:defRPr sz="2000">
                <a:solidFill>
                  <a:srgbClr val="434343"/>
                </a:solidFill>
                <a:latin typeface="Montserrat"/>
                <a:ea typeface="Montserrat"/>
                <a:cs typeface="Montserrat"/>
                <a:sym typeface="Montserrat"/>
              </a:defRPr>
            </a:pPr>
            <a:r>
              <a:t>Tech-Savvy</a:t>
            </a: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Active </a:t>
            </a: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Quiet participant</a:t>
            </a:r>
          </a:p>
        </p:txBody>
      </p:sp>
      <p:sp>
        <p:nvSpPr>
          <p:cNvPr id="282" name="Google Shape;147;p26"/>
          <p:cNvSpPr txBox="1"/>
          <p:nvPr/>
        </p:nvSpPr>
        <p:spPr>
          <a:xfrm>
            <a:off x="8635984" y="9271854"/>
            <a:ext cx="11390296" cy="18471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9588" tIns="199588" rIns="199588" bIns="199588">
            <a:normAutofit/>
          </a:bodyPr>
          <a:lstStyle/>
          <a:p>
            <a:pPr algn="l" defTabSz="1613647">
              <a:lnSpc>
                <a:spcPct val="115000"/>
              </a:lnSpc>
              <a:defRPr b="1">
                <a:solidFill>
                  <a:srgbClr val="434343"/>
                </a:solidFill>
                <a:latin typeface="Montserrat"/>
                <a:ea typeface="Montserrat"/>
                <a:cs typeface="Montserrat"/>
                <a:sym typeface="Montserrat"/>
              </a:defRPr>
            </a:pPr>
            <a:r>
              <a:t>Goals</a:t>
            </a:r>
            <a:br/>
            <a:r>
              <a:rPr sz="1600" b="0" i="1"/>
              <a:t>What they hope to get out of church? </a:t>
            </a:r>
          </a:p>
        </p:txBody>
      </p:sp>
      <p:sp>
        <p:nvSpPr>
          <p:cNvPr id="283" name="Google Shape;148;p26"/>
          <p:cNvSpPr/>
          <p:nvPr/>
        </p:nvSpPr>
        <p:spPr>
          <a:xfrm>
            <a:off x="8635984" y="10378999"/>
            <a:ext cx="10543236" cy="1"/>
          </a:xfrm>
          <a:prstGeom prst="line">
            <a:avLst/>
          </a:prstGeom>
          <a:ln w="25400">
            <a:solidFill>
              <a:srgbClr val="0B5394"/>
            </a:solidFill>
          </a:ln>
        </p:spPr>
        <p:txBody>
          <a:bodyPr lIns="0" tIns="0" rIns="0" bIns="0"/>
          <a:lstStyle/>
          <a:p>
            <a:pPr algn="l" defTabSz="1613647">
              <a:defRPr>
                <a:latin typeface="Arial"/>
                <a:ea typeface="Arial"/>
                <a:cs typeface="Arial"/>
                <a:sym typeface="Arial"/>
              </a:defRPr>
            </a:pPr>
            <a:endParaRPr/>
          </a:p>
        </p:txBody>
      </p:sp>
      <p:sp>
        <p:nvSpPr>
          <p:cNvPr id="284" name="Google Shape;149;p26"/>
          <p:cNvSpPr txBox="1"/>
          <p:nvPr/>
        </p:nvSpPr>
        <p:spPr>
          <a:xfrm>
            <a:off x="8369647" y="10611177"/>
            <a:ext cx="7644706" cy="977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61338" tIns="161338" rIns="161338" bIns="161338">
            <a:spAutoFit/>
          </a:bodyPr>
          <a:lstStyle/>
          <a:p>
            <a:pPr marL="632459" indent="-467359" algn="l" defTabSz="1613647">
              <a:lnSpc>
                <a:spcPct val="115000"/>
              </a:lnSpc>
              <a:spcBef>
                <a:spcPts val="2100"/>
              </a:spcBef>
              <a:buClr>
                <a:srgbClr val="434343"/>
              </a:buClr>
              <a:buSzPts val="2000"/>
              <a:buFont typeface="Helvetica"/>
              <a:buChar char="●"/>
              <a:defRPr sz="2000">
                <a:solidFill>
                  <a:srgbClr val="434343"/>
                </a:solidFill>
                <a:latin typeface="Montserrat"/>
                <a:ea typeface="Montserrat"/>
                <a:cs typeface="Montserrat"/>
                <a:sym typeface="Montserrat"/>
              </a:defRPr>
            </a:pPr>
            <a:r>
              <a:t>Find a church that treats him like family</a:t>
            </a:r>
          </a:p>
          <a:p>
            <a:pPr marL="632459" indent="-467359"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Looking to make new friends </a:t>
            </a:r>
          </a:p>
        </p:txBody>
      </p:sp>
      <p:sp>
        <p:nvSpPr>
          <p:cNvPr id="285" name="Google Shape;150;p26"/>
          <p:cNvSpPr txBox="1"/>
          <p:nvPr/>
        </p:nvSpPr>
        <p:spPr>
          <a:xfrm>
            <a:off x="14542234" y="2631066"/>
            <a:ext cx="5367178" cy="17761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9588" tIns="199588" rIns="199588" bIns="199588">
            <a:normAutofit/>
          </a:bodyPr>
          <a:lstStyle/>
          <a:p>
            <a:pPr algn="l" defTabSz="1613647">
              <a:lnSpc>
                <a:spcPct val="103500"/>
              </a:lnSpc>
              <a:defRPr b="1">
                <a:solidFill>
                  <a:srgbClr val="434343"/>
                </a:solidFill>
                <a:latin typeface="Montserrat"/>
                <a:ea typeface="Montserrat"/>
                <a:cs typeface="Montserrat"/>
                <a:sym typeface="Montserrat"/>
              </a:defRPr>
            </a:pPr>
            <a:r>
              <a:t>Pain Points </a:t>
            </a:r>
            <a:br/>
            <a:r>
              <a:rPr sz="1600" b="0" i="1"/>
              <a:t>Challenges in life that lead them to see value in joining  a church </a:t>
            </a:r>
          </a:p>
        </p:txBody>
      </p:sp>
      <p:sp>
        <p:nvSpPr>
          <p:cNvPr id="286" name="Google Shape;151;p26"/>
          <p:cNvSpPr/>
          <p:nvPr/>
        </p:nvSpPr>
        <p:spPr>
          <a:xfrm>
            <a:off x="14729381" y="3876800"/>
            <a:ext cx="5314766" cy="1"/>
          </a:xfrm>
          <a:prstGeom prst="line">
            <a:avLst/>
          </a:prstGeom>
          <a:ln w="25400">
            <a:solidFill>
              <a:srgbClr val="0B5394"/>
            </a:solidFill>
          </a:ln>
        </p:spPr>
        <p:txBody>
          <a:bodyPr lIns="0" tIns="0" rIns="0" bIns="0"/>
          <a:lstStyle/>
          <a:p>
            <a:pPr algn="l" defTabSz="1613647">
              <a:defRPr>
                <a:latin typeface="Arial"/>
                <a:ea typeface="Arial"/>
                <a:cs typeface="Arial"/>
                <a:sym typeface="Arial"/>
              </a:defRPr>
            </a:pPr>
            <a:endParaRPr/>
          </a:p>
        </p:txBody>
      </p:sp>
      <p:sp>
        <p:nvSpPr>
          <p:cNvPr id="287" name="Google Shape;152;p26"/>
          <p:cNvSpPr txBox="1"/>
          <p:nvPr/>
        </p:nvSpPr>
        <p:spPr>
          <a:xfrm>
            <a:off x="14328351" y="4019208"/>
            <a:ext cx="5794943" cy="977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61338" tIns="161338" rIns="161338" bIns="161338">
            <a:spAutoFit/>
          </a:bodyPr>
          <a:lstStyle>
            <a:lvl1pPr marL="486155" indent="-321054" algn="l" defTabSz="1613647">
              <a:lnSpc>
                <a:spcPct val="115000"/>
              </a:lnSpc>
              <a:spcBef>
                <a:spcPts val="2100"/>
              </a:spcBef>
              <a:buClr>
                <a:srgbClr val="434343"/>
              </a:buClr>
              <a:buSzPts val="2000"/>
              <a:buFont typeface="Helvetica"/>
              <a:buChar char="●"/>
              <a:defRPr sz="2000">
                <a:solidFill>
                  <a:srgbClr val="434343"/>
                </a:solidFill>
                <a:latin typeface="Montserrat"/>
                <a:ea typeface="Montserrat"/>
                <a:cs typeface="Montserrat"/>
                <a:sym typeface="Montserrat"/>
              </a:defRPr>
            </a:lvl1pPr>
          </a:lstStyle>
          <a:p>
            <a:r>
              <a:t>Lost strong foundation in Christ since leaving church</a:t>
            </a:r>
          </a:p>
        </p:txBody>
      </p:sp>
      <p:sp>
        <p:nvSpPr>
          <p:cNvPr id="288" name="Google Shape;153;p26"/>
          <p:cNvSpPr txBox="1"/>
          <p:nvPr/>
        </p:nvSpPr>
        <p:spPr>
          <a:xfrm>
            <a:off x="14542234" y="5808111"/>
            <a:ext cx="5367178" cy="14016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9588" tIns="199588" rIns="199588" bIns="199588">
            <a:normAutofit/>
          </a:bodyPr>
          <a:lstStyle/>
          <a:p>
            <a:pPr algn="l" defTabSz="1613647">
              <a:lnSpc>
                <a:spcPct val="115000"/>
              </a:lnSpc>
              <a:defRPr b="1">
                <a:solidFill>
                  <a:srgbClr val="434343"/>
                </a:solidFill>
                <a:latin typeface="Montserrat"/>
                <a:ea typeface="Montserrat"/>
                <a:cs typeface="Montserrat"/>
                <a:sym typeface="Montserrat"/>
              </a:defRPr>
            </a:pPr>
            <a:r>
              <a:t>Triggers</a:t>
            </a:r>
            <a:br/>
            <a:r>
              <a:rPr sz="1600" b="0" i="1"/>
              <a:t>why they might join a church for the first time or start to look for a new congregation</a:t>
            </a:r>
          </a:p>
        </p:txBody>
      </p:sp>
      <p:sp>
        <p:nvSpPr>
          <p:cNvPr id="289" name="Google Shape;154;p26"/>
          <p:cNvSpPr/>
          <p:nvPr/>
        </p:nvSpPr>
        <p:spPr>
          <a:xfrm>
            <a:off x="14707410" y="7250338"/>
            <a:ext cx="5358707" cy="1"/>
          </a:xfrm>
          <a:prstGeom prst="line">
            <a:avLst/>
          </a:prstGeom>
          <a:ln w="25400">
            <a:solidFill>
              <a:srgbClr val="0B5394"/>
            </a:solidFill>
          </a:ln>
        </p:spPr>
        <p:txBody>
          <a:bodyPr lIns="0" tIns="0" rIns="0" bIns="0"/>
          <a:lstStyle/>
          <a:p>
            <a:pPr algn="l" defTabSz="1613647">
              <a:defRPr>
                <a:latin typeface="Arial"/>
                <a:ea typeface="Arial"/>
                <a:cs typeface="Arial"/>
                <a:sym typeface="Arial"/>
              </a:defRPr>
            </a:pPr>
            <a:endParaRPr/>
          </a:p>
        </p:txBody>
      </p:sp>
      <p:sp>
        <p:nvSpPr>
          <p:cNvPr id="290" name="Google Shape;155;p26"/>
          <p:cNvSpPr txBox="1"/>
          <p:nvPr/>
        </p:nvSpPr>
        <p:spPr>
          <a:xfrm>
            <a:off x="14542234" y="7449526"/>
            <a:ext cx="5367178" cy="977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61338" tIns="161338" rIns="161338" bIns="161338">
            <a:spAutoFit/>
          </a:bodyPr>
          <a:lstStyle>
            <a:lvl1pPr marL="486155" indent="-321054" algn="l" defTabSz="1613647">
              <a:lnSpc>
                <a:spcPct val="115000"/>
              </a:lnSpc>
              <a:spcBef>
                <a:spcPts val="2100"/>
              </a:spcBef>
              <a:buClr>
                <a:srgbClr val="434343"/>
              </a:buClr>
              <a:buSzPts val="2000"/>
              <a:buFont typeface="Helvetica"/>
              <a:buChar char="●"/>
              <a:defRPr sz="2000">
                <a:solidFill>
                  <a:srgbClr val="434343"/>
                </a:solidFill>
                <a:latin typeface="Montserrat"/>
                <a:ea typeface="Montserrat"/>
                <a:cs typeface="Montserrat"/>
                <a:sym typeface="Montserrat"/>
              </a:defRPr>
            </a:lvl1pPr>
          </a:lstStyle>
          <a:p>
            <a:r>
              <a:t>Former church not accepting of his family</a:t>
            </a:r>
          </a:p>
        </p:txBody>
      </p:sp>
      <p:sp>
        <p:nvSpPr>
          <p:cNvPr id="291" name="Google Shape;156;p26"/>
          <p:cNvSpPr txBox="1">
            <a:spLocks noGrp="1"/>
          </p:cNvSpPr>
          <p:nvPr>
            <p:ph type="title"/>
          </p:nvPr>
        </p:nvSpPr>
        <p:spPr>
          <a:xfrm>
            <a:off x="3836117" y="547014"/>
            <a:ext cx="7644707" cy="1235648"/>
          </a:xfrm>
          <a:prstGeom prst="rect">
            <a:avLst/>
          </a:prstGeom>
        </p:spPr>
        <p:txBody>
          <a:bodyPr anchor="t"/>
          <a:lstStyle>
            <a:lvl1pPr algn="l" defTabSz="1436145">
              <a:lnSpc>
                <a:spcPct val="115000"/>
              </a:lnSpc>
              <a:defRPr sz="5518" b="1">
                <a:solidFill>
                  <a:srgbClr val="FFFFFF"/>
                </a:solidFill>
                <a:latin typeface="Montserrat"/>
                <a:ea typeface="Montserrat"/>
                <a:cs typeface="Montserrat"/>
                <a:sym typeface="Montserrat"/>
              </a:defRPr>
            </a:lvl1pPr>
          </a:lstStyle>
          <a:p>
            <a:r>
              <a:t>Gabriel Mesa</a:t>
            </a:r>
          </a:p>
        </p:txBody>
      </p:sp>
      <p:sp>
        <p:nvSpPr>
          <p:cNvPr id="292" name="Google Shape;157;p26"/>
          <p:cNvSpPr txBox="1"/>
          <p:nvPr/>
        </p:nvSpPr>
        <p:spPr>
          <a:xfrm>
            <a:off x="17788942" y="203691"/>
            <a:ext cx="3278118" cy="10265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9588" tIns="199588" rIns="199588" bIns="199588">
            <a:normAutofit/>
          </a:bodyPr>
          <a:lstStyle>
            <a:lvl1pPr algn="l" defTabSz="1613647">
              <a:lnSpc>
                <a:spcPct val="115000"/>
              </a:lnSpc>
              <a:defRPr sz="1600" i="1">
                <a:solidFill>
                  <a:srgbClr val="FFFFFF"/>
                </a:solidFill>
                <a:latin typeface="Montserrat"/>
                <a:ea typeface="Montserrat"/>
                <a:cs typeface="Montserrat"/>
                <a:sym typeface="Montserrat"/>
              </a:defRPr>
            </a:lvl1pPr>
          </a:lstStyle>
          <a:p>
            <a:r>
              <a:t>Church Buyer Persona</a:t>
            </a:r>
          </a:p>
        </p:txBody>
      </p:sp>
      <p:pic>
        <p:nvPicPr>
          <p:cNvPr id="293" name="Google Shape;158;p26" descr="Google Shape;158;p26"/>
          <p:cNvPicPr>
            <a:picLocks noChangeAspect="1"/>
          </p:cNvPicPr>
          <p:nvPr/>
        </p:nvPicPr>
        <p:blipFill>
          <a:blip r:embed="rId3"/>
          <a:srcRect l="14524" r="8697" b="11426"/>
          <a:stretch>
            <a:fillRect/>
          </a:stretch>
        </p:blipFill>
        <p:spPr>
          <a:xfrm>
            <a:off x="3308117" y="2129294"/>
            <a:ext cx="4080442" cy="5621030"/>
          </a:xfrm>
          <a:prstGeom prst="rect">
            <a:avLst/>
          </a:prstGeom>
          <a:ln w="12700">
            <a:miter lim="400000"/>
          </a:ln>
        </p:spPr>
      </p:pic>
      <p:sp>
        <p:nvSpPr>
          <p:cNvPr id="294" name="Framework by Forrest Hersom at Gloo"/>
          <p:cNvSpPr txBox="1"/>
          <p:nvPr/>
        </p:nvSpPr>
        <p:spPr>
          <a:xfrm>
            <a:off x="9109630" y="12912625"/>
            <a:ext cx="5513833" cy="492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Framework by Forrest Hersom at Gloo</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Google Shape;136;p26"/>
          <p:cNvSpPr/>
          <p:nvPr/>
        </p:nvSpPr>
        <p:spPr>
          <a:xfrm>
            <a:off x="8469484" y="9046966"/>
            <a:ext cx="11723295" cy="2664068"/>
          </a:xfrm>
          <a:prstGeom prst="rect">
            <a:avLst/>
          </a:prstGeom>
          <a:solidFill>
            <a:srgbClr val="CFE2F3">
              <a:alpha val="39660"/>
            </a:srgbClr>
          </a:solidFill>
          <a:ln w="12700">
            <a:miter lim="400000"/>
          </a:ln>
        </p:spPr>
        <p:txBody>
          <a:bodyPr lIns="0" tIns="0" rIns="0" bIns="0" anchor="ctr"/>
          <a:lstStyle/>
          <a:p>
            <a:pPr algn="l" defTabSz="1613647">
              <a:defRPr>
                <a:latin typeface="Arial"/>
                <a:ea typeface="Arial"/>
                <a:cs typeface="Arial"/>
                <a:sym typeface="Arial"/>
              </a:defRPr>
            </a:pPr>
            <a:endParaRPr/>
          </a:p>
        </p:txBody>
      </p:sp>
      <p:sp>
        <p:nvSpPr>
          <p:cNvPr id="299" name="Google Shape;137;p26"/>
          <p:cNvSpPr/>
          <p:nvPr/>
        </p:nvSpPr>
        <p:spPr>
          <a:xfrm>
            <a:off x="3316940" y="-1"/>
            <a:ext cx="17750120" cy="2129296"/>
          </a:xfrm>
          <a:prstGeom prst="rect">
            <a:avLst/>
          </a:prstGeom>
          <a:solidFill>
            <a:schemeClr val="accent5"/>
          </a:solidFill>
          <a:ln w="12700">
            <a:miter lim="400000"/>
          </a:ln>
        </p:spPr>
        <p:txBody>
          <a:bodyPr lIns="0" tIns="0" rIns="0" bIns="0" anchor="ctr"/>
          <a:lstStyle/>
          <a:p>
            <a:pPr algn="l" defTabSz="1613647">
              <a:defRPr>
                <a:latin typeface="Arial"/>
                <a:ea typeface="Arial"/>
                <a:cs typeface="Arial"/>
                <a:sym typeface="Arial"/>
              </a:defRPr>
            </a:pPr>
            <a:endParaRPr/>
          </a:p>
        </p:txBody>
      </p:sp>
      <p:sp>
        <p:nvSpPr>
          <p:cNvPr id="300" name="Google Shape;138;p26"/>
          <p:cNvSpPr txBox="1">
            <a:spLocks noGrp="1"/>
          </p:cNvSpPr>
          <p:nvPr>
            <p:ph type="body" sz="quarter" idx="1"/>
          </p:nvPr>
        </p:nvSpPr>
        <p:spPr>
          <a:xfrm>
            <a:off x="3919764" y="8413323"/>
            <a:ext cx="5367178" cy="1534766"/>
          </a:xfrm>
          <a:prstGeom prst="rect">
            <a:avLst/>
          </a:prstGeom>
        </p:spPr>
        <p:txBody>
          <a:bodyPr/>
          <a:lstStyle/>
          <a:p>
            <a:pPr marL="0" indent="0" algn="l" defTabSz="1516828">
              <a:lnSpc>
                <a:spcPct val="115000"/>
              </a:lnSpc>
              <a:defRPr sz="2256" b="1">
                <a:solidFill>
                  <a:srgbClr val="434343"/>
                </a:solidFill>
                <a:latin typeface="Montserrat"/>
                <a:ea typeface="Montserrat"/>
                <a:cs typeface="Montserrat"/>
                <a:sym typeface="Montserrat"/>
              </a:defRPr>
            </a:pPr>
            <a:r>
              <a:t>History</a:t>
            </a:r>
            <a:br/>
            <a:r>
              <a:rPr sz="1504" b="0" i="1"/>
              <a:t>Job? Family? </a:t>
            </a:r>
            <a:br>
              <a:rPr sz="1504" b="0" i="1"/>
            </a:br>
            <a:r>
              <a:rPr sz="1504" b="0" i="1"/>
              <a:t>Lifestyle? previous or </a:t>
            </a:r>
          </a:p>
          <a:p>
            <a:pPr marL="0" indent="0" algn="l" defTabSz="1516828">
              <a:lnSpc>
                <a:spcPct val="115000"/>
              </a:lnSpc>
              <a:defRPr sz="2256" b="1">
                <a:solidFill>
                  <a:srgbClr val="434343"/>
                </a:solidFill>
                <a:latin typeface="Montserrat"/>
                <a:ea typeface="Montserrat"/>
                <a:cs typeface="Montserrat"/>
                <a:sym typeface="Montserrat"/>
              </a:defRPr>
            </a:pPr>
            <a:r>
              <a:rPr sz="1504" b="0" i="1"/>
              <a:t>current faith/churchgoing status?</a:t>
            </a:r>
          </a:p>
        </p:txBody>
      </p:sp>
      <p:sp>
        <p:nvSpPr>
          <p:cNvPr id="301" name="Google Shape;139;p26"/>
          <p:cNvSpPr/>
          <p:nvPr/>
        </p:nvSpPr>
        <p:spPr>
          <a:xfrm>
            <a:off x="4106911" y="9862103"/>
            <a:ext cx="3278119" cy="1"/>
          </a:xfrm>
          <a:prstGeom prst="line">
            <a:avLst/>
          </a:prstGeom>
          <a:ln w="25400">
            <a:solidFill>
              <a:srgbClr val="0B5394"/>
            </a:solidFill>
          </a:ln>
        </p:spPr>
        <p:txBody>
          <a:bodyPr lIns="0" tIns="0" rIns="0" bIns="0"/>
          <a:lstStyle/>
          <a:p>
            <a:pPr algn="l" defTabSz="1613647">
              <a:defRPr>
                <a:latin typeface="Arial"/>
                <a:ea typeface="Arial"/>
                <a:cs typeface="Arial"/>
                <a:sym typeface="Arial"/>
              </a:defRPr>
            </a:pPr>
            <a:endParaRPr/>
          </a:p>
        </p:txBody>
      </p:sp>
      <p:sp>
        <p:nvSpPr>
          <p:cNvPr id="302" name="Google Shape;140;p26"/>
          <p:cNvSpPr txBox="1"/>
          <p:nvPr/>
        </p:nvSpPr>
        <p:spPr>
          <a:xfrm>
            <a:off x="3737117" y="9927441"/>
            <a:ext cx="3764648" cy="2029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61338" tIns="161338" rIns="161338" bIns="161338">
            <a:spAutoFit/>
          </a:bodyPr>
          <a:lstStyle/>
          <a:p>
            <a:pPr marL="486155" indent="-321054" algn="l" defTabSz="1613647">
              <a:lnSpc>
                <a:spcPct val="115000"/>
              </a:lnSpc>
              <a:spcBef>
                <a:spcPts val="2100"/>
              </a:spcBef>
              <a:buClr>
                <a:srgbClr val="434343"/>
              </a:buClr>
              <a:buSzPts val="2000"/>
              <a:buFont typeface="Helvetica"/>
              <a:buChar char="●"/>
              <a:defRPr sz="2000">
                <a:solidFill>
                  <a:srgbClr val="434343"/>
                </a:solidFill>
                <a:latin typeface="Montserrat"/>
                <a:ea typeface="Montserrat"/>
                <a:cs typeface="Montserrat"/>
                <a:sym typeface="Montserrat"/>
              </a:defRPr>
            </a:pPr>
            <a:endParaRP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endParaRP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School Teacher</a:t>
            </a: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Grew up Catholic, and is disillusioned. </a:t>
            </a:r>
          </a:p>
        </p:txBody>
      </p:sp>
      <p:sp>
        <p:nvSpPr>
          <p:cNvPr id="303" name="Google Shape;141;p26"/>
          <p:cNvSpPr txBox="1"/>
          <p:nvPr/>
        </p:nvSpPr>
        <p:spPr>
          <a:xfrm>
            <a:off x="8336646" y="2631088"/>
            <a:ext cx="5367178" cy="1180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9588" tIns="199588" rIns="199588" bIns="199588">
            <a:normAutofit/>
          </a:bodyPr>
          <a:lstStyle/>
          <a:p>
            <a:pPr algn="l" defTabSz="1613647">
              <a:lnSpc>
                <a:spcPct val="115000"/>
              </a:lnSpc>
              <a:defRPr b="1">
                <a:solidFill>
                  <a:srgbClr val="434343"/>
                </a:solidFill>
                <a:latin typeface="Montserrat"/>
                <a:ea typeface="Montserrat"/>
                <a:cs typeface="Montserrat"/>
                <a:sym typeface="Montserrat"/>
              </a:defRPr>
            </a:pPr>
            <a:r>
              <a:t>Demographics</a:t>
            </a:r>
            <a:br/>
            <a:r>
              <a:rPr sz="1600" b="0" i="1"/>
              <a:t>Age? Income? Location? Gender Identity?</a:t>
            </a:r>
          </a:p>
        </p:txBody>
      </p:sp>
      <p:sp>
        <p:nvSpPr>
          <p:cNvPr id="304" name="Google Shape;142;p26"/>
          <p:cNvSpPr/>
          <p:nvPr/>
        </p:nvSpPr>
        <p:spPr>
          <a:xfrm>
            <a:off x="8523793" y="3810926"/>
            <a:ext cx="5101943" cy="1"/>
          </a:xfrm>
          <a:prstGeom prst="line">
            <a:avLst/>
          </a:prstGeom>
          <a:ln w="25400">
            <a:solidFill>
              <a:srgbClr val="0B5394"/>
            </a:solidFill>
          </a:ln>
        </p:spPr>
        <p:txBody>
          <a:bodyPr lIns="0" tIns="0" rIns="0" bIns="0"/>
          <a:lstStyle/>
          <a:p>
            <a:pPr algn="l" defTabSz="1613647">
              <a:defRPr>
                <a:latin typeface="Arial"/>
                <a:ea typeface="Arial"/>
                <a:cs typeface="Arial"/>
                <a:sym typeface="Arial"/>
              </a:defRPr>
            </a:pPr>
            <a:endParaRPr/>
          </a:p>
        </p:txBody>
      </p:sp>
      <p:sp>
        <p:nvSpPr>
          <p:cNvPr id="305" name="Google Shape;143;p26"/>
          <p:cNvSpPr txBox="1"/>
          <p:nvPr/>
        </p:nvSpPr>
        <p:spPr>
          <a:xfrm>
            <a:off x="8153999" y="3872823"/>
            <a:ext cx="4808119" cy="2029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61338" tIns="161338" rIns="161338" bIns="161338">
            <a:spAutoFit/>
          </a:bodyPr>
          <a:lstStyle/>
          <a:p>
            <a:pPr marL="486155" indent="-321054" algn="l" defTabSz="1613647">
              <a:lnSpc>
                <a:spcPct val="115000"/>
              </a:lnSpc>
              <a:spcBef>
                <a:spcPts val="2100"/>
              </a:spcBef>
              <a:buClr>
                <a:srgbClr val="434343"/>
              </a:buClr>
              <a:buSzPts val="2000"/>
              <a:buFont typeface="Helvetica"/>
              <a:buChar char="●"/>
              <a:defRPr sz="2000">
                <a:solidFill>
                  <a:srgbClr val="434343"/>
                </a:solidFill>
                <a:latin typeface="Montserrat"/>
                <a:ea typeface="Montserrat"/>
                <a:cs typeface="Montserrat"/>
                <a:sym typeface="Montserrat"/>
              </a:defRPr>
            </a:pPr>
            <a:endParaRP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32</a:t>
            </a: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$60,000</a:t>
            </a: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Denver, CO</a:t>
            </a: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Female </a:t>
            </a:r>
          </a:p>
        </p:txBody>
      </p:sp>
      <p:sp>
        <p:nvSpPr>
          <p:cNvPr id="306" name="Google Shape;144;p26"/>
          <p:cNvSpPr txBox="1"/>
          <p:nvPr/>
        </p:nvSpPr>
        <p:spPr>
          <a:xfrm>
            <a:off x="8336646" y="5939908"/>
            <a:ext cx="5367178" cy="1534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9588" tIns="199588" rIns="199588" bIns="199588">
            <a:normAutofit/>
          </a:bodyPr>
          <a:lstStyle/>
          <a:p>
            <a:pPr algn="l" defTabSz="1613647">
              <a:lnSpc>
                <a:spcPct val="115000"/>
              </a:lnSpc>
              <a:defRPr b="1">
                <a:solidFill>
                  <a:srgbClr val="434343"/>
                </a:solidFill>
                <a:latin typeface="Montserrat"/>
                <a:ea typeface="Montserrat"/>
                <a:cs typeface="Montserrat"/>
                <a:sym typeface="Montserrat"/>
              </a:defRPr>
            </a:pPr>
            <a:r>
              <a:t>Dispositions</a:t>
            </a:r>
            <a:br/>
            <a:r>
              <a:rPr sz="1600" b="0" i="1"/>
              <a:t>tech-savvy vs. old-fashioned, active vs. sedentary, natural leader vs. quiet participant, etc.</a:t>
            </a:r>
          </a:p>
        </p:txBody>
      </p:sp>
      <p:sp>
        <p:nvSpPr>
          <p:cNvPr id="307" name="Google Shape;145;p26"/>
          <p:cNvSpPr/>
          <p:nvPr/>
        </p:nvSpPr>
        <p:spPr>
          <a:xfrm>
            <a:off x="8533440" y="7250338"/>
            <a:ext cx="5101942" cy="1"/>
          </a:xfrm>
          <a:prstGeom prst="line">
            <a:avLst/>
          </a:prstGeom>
          <a:ln w="25400">
            <a:solidFill>
              <a:srgbClr val="0B5394"/>
            </a:solidFill>
          </a:ln>
        </p:spPr>
        <p:txBody>
          <a:bodyPr lIns="0" tIns="0" rIns="0" bIns="0"/>
          <a:lstStyle/>
          <a:p>
            <a:pPr algn="l" defTabSz="1613647">
              <a:defRPr>
                <a:latin typeface="Arial"/>
                <a:ea typeface="Arial"/>
                <a:cs typeface="Arial"/>
                <a:sym typeface="Arial"/>
              </a:defRPr>
            </a:pPr>
            <a:endParaRPr/>
          </a:p>
        </p:txBody>
      </p:sp>
      <p:sp>
        <p:nvSpPr>
          <p:cNvPr id="308" name="Google Shape;146;p26"/>
          <p:cNvSpPr txBox="1"/>
          <p:nvPr/>
        </p:nvSpPr>
        <p:spPr>
          <a:xfrm>
            <a:off x="8153999" y="7310779"/>
            <a:ext cx="5367178" cy="1679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61338" tIns="161338" rIns="161338" bIns="161338">
            <a:spAutoFit/>
          </a:bodyPr>
          <a:lstStyle/>
          <a:p>
            <a:pPr marL="486155" indent="-321054" algn="l" defTabSz="1613647">
              <a:lnSpc>
                <a:spcPct val="115000"/>
              </a:lnSpc>
              <a:spcBef>
                <a:spcPts val="2100"/>
              </a:spcBef>
              <a:buClr>
                <a:srgbClr val="434343"/>
              </a:buClr>
              <a:buSzPts val="2000"/>
              <a:buFont typeface="Helvetica"/>
              <a:buChar char="●"/>
              <a:defRPr sz="2000">
                <a:solidFill>
                  <a:srgbClr val="434343"/>
                </a:solidFill>
                <a:latin typeface="Montserrat"/>
                <a:ea typeface="Montserrat"/>
                <a:cs typeface="Montserrat"/>
                <a:sym typeface="Montserrat"/>
              </a:defRPr>
            </a:pPr>
            <a:endParaRP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Tech-savvy</a:t>
            </a: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Active</a:t>
            </a:r>
          </a:p>
          <a:p>
            <a:pPr marL="486155" indent="-321054"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Natural leader</a:t>
            </a:r>
          </a:p>
        </p:txBody>
      </p:sp>
      <p:sp>
        <p:nvSpPr>
          <p:cNvPr id="309" name="Google Shape;147;p26"/>
          <p:cNvSpPr txBox="1"/>
          <p:nvPr/>
        </p:nvSpPr>
        <p:spPr>
          <a:xfrm>
            <a:off x="8635984" y="9271854"/>
            <a:ext cx="11390296" cy="18471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9588" tIns="199588" rIns="199588" bIns="199588">
            <a:normAutofit/>
          </a:bodyPr>
          <a:lstStyle/>
          <a:p>
            <a:pPr algn="l" defTabSz="1613647">
              <a:lnSpc>
                <a:spcPct val="115000"/>
              </a:lnSpc>
              <a:defRPr b="1">
                <a:solidFill>
                  <a:srgbClr val="434343"/>
                </a:solidFill>
                <a:latin typeface="Montserrat"/>
                <a:ea typeface="Montserrat"/>
                <a:cs typeface="Montserrat"/>
                <a:sym typeface="Montserrat"/>
              </a:defRPr>
            </a:pPr>
            <a:r>
              <a:t>Goals</a:t>
            </a:r>
            <a:br/>
            <a:r>
              <a:rPr sz="1600" b="0" i="1"/>
              <a:t>What they hope to get out of church? </a:t>
            </a:r>
          </a:p>
        </p:txBody>
      </p:sp>
      <p:sp>
        <p:nvSpPr>
          <p:cNvPr id="310" name="Google Shape;148;p26"/>
          <p:cNvSpPr/>
          <p:nvPr/>
        </p:nvSpPr>
        <p:spPr>
          <a:xfrm>
            <a:off x="8635984" y="10378999"/>
            <a:ext cx="10543236" cy="1"/>
          </a:xfrm>
          <a:prstGeom prst="line">
            <a:avLst/>
          </a:prstGeom>
          <a:ln w="25400">
            <a:solidFill>
              <a:srgbClr val="0B5394"/>
            </a:solidFill>
          </a:ln>
        </p:spPr>
        <p:txBody>
          <a:bodyPr lIns="0" tIns="0" rIns="0" bIns="0"/>
          <a:lstStyle/>
          <a:p>
            <a:pPr algn="l" defTabSz="1613647">
              <a:defRPr>
                <a:latin typeface="Arial"/>
                <a:ea typeface="Arial"/>
                <a:cs typeface="Arial"/>
                <a:sym typeface="Arial"/>
              </a:defRPr>
            </a:pPr>
            <a:endParaRPr/>
          </a:p>
        </p:txBody>
      </p:sp>
      <p:sp>
        <p:nvSpPr>
          <p:cNvPr id="311" name="Google Shape;149;p26"/>
          <p:cNvSpPr txBox="1"/>
          <p:nvPr/>
        </p:nvSpPr>
        <p:spPr>
          <a:xfrm>
            <a:off x="8369647" y="10611177"/>
            <a:ext cx="7644706" cy="977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61338" tIns="161338" rIns="161338" bIns="161338">
            <a:spAutoFit/>
          </a:bodyPr>
          <a:lstStyle/>
          <a:p>
            <a:pPr marL="632459" indent="-467359" algn="l" defTabSz="1613647">
              <a:lnSpc>
                <a:spcPct val="115000"/>
              </a:lnSpc>
              <a:spcBef>
                <a:spcPts val="2100"/>
              </a:spcBef>
              <a:buClr>
                <a:srgbClr val="434343"/>
              </a:buClr>
              <a:buSzPts val="2000"/>
              <a:buFont typeface="Helvetica"/>
              <a:buChar char="●"/>
              <a:defRPr sz="2000">
                <a:solidFill>
                  <a:srgbClr val="434343"/>
                </a:solidFill>
                <a:latin typeface="Montserrat"/>
                <a:ea typeface="Montserrat"/>
                <a:cs typeface="Montserrat"/>
                <a:sym typeface="Montserrat"/>
              </a:defRPr>
            </a:pPr>
            <a:r>
              <a:t>Community </a:t>
            </a:r>
          </a:p>
          <a:p>
            <a:pPr marL="632459" indent="-467359" algn="l" defTabSz="1613647">
              <a:lnSpc>
                <a:spcPct val="115000"/>
              </a:lnSpc>
              <a:buClr>
                <a:srgbClr val="434343"/>
              </a:buClr>
              <a:buSzPts val="2000"/>
              <a:buFont typeface="Helvetica"/>
              <a:buChar char="●"/>
              <a:defRPr sz="2000">
                <a:solidFill>
                  <a:srgbClr val="434343"/>
                </a:solidFill>
                <a:latin typeface="Montserrat"/>
                <a:ea typeface="Montserrat"/>
                <a:cs typeface="Montserrat"/>
                <a:sym typeface="Montserrat"/>
              </a:defRPr>
            </a:pPr>
            <a:r>
              <a:t>Spiritual practices </a:t>
            </a:r>
          </a:p>
        </p:txBody>
      </p:sp>
      <p:sp>
        <p:nvSpPr>
          <p:cNvPr id="312" name="Google Shape;150;p26"/>
          <p:cNvSpPr txBox="1"/>
          <p:nvPr/>
        </p:nvSpPr>
        <p:spPr>
          <a:xfrm>
            <a:off x="14542234" y="2631066"/>
            <a:ext cx="5367178" cy="17761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9588" tIns="199588" rIns="199588" bIns="199588">
            <a:normAutofit/>
          </a:bodyPr>
          <a:lstStyle/>
          <a:p>
            <a:pPr algn="l" defTabSz="1613647">
              <a:lnSpc>
                <a:spcPct val="103500"/>
              </a:lnSpc>
              <a:defRPr b="1">
                <a:solidFill>
                  <a:srgbClr val="434343"/>
                </a:solidFill>
                <a:latin typeface="Montserrat"/>
                <a:ea typeface="Montserrat"/>
                <a:cs typeface="Montserrat"/>
                <a:sym typeface="Montserrat"/>
              </a:defRPr>
            </a:pPr>
            <a:r>
              <a:t>Pain Points </a:t>
            </a:r>
            <a:br/>
            <a:r>
              <a:rPr sz="1600" b="0" i="1"/>
              <a:t>Challenges in life that lead them to see value in joining  a church </a:t>
            </a:r>
          </a:p>
        </p:txBody>
      </p:sp>
      <p:sp>
        <p:nvSpPr>
          <p:cNvPr id="313" name="Google Shape;151;p26"/>
          <p:cNvSpPr/>
          <p:nvPr/>
        </p:nvSpPr>
        <p:spPr>
          <a:xfrm>
            <a:off x="14729381" y="3876800"/>
            <a:ext cx="5314766" cy="1"/>
          </a:xfrm>
          <a:prstGeom prst="line">
            <a:avLst/>
          </a:prstGeom>
          <a:ln w="25400">
            <a:solidFill>
              <a:srgbClr val="0B5394"/>
            </a:solidFill>
          </a:ln>
        </p:spPr>
        <p:txBody>
          <a:bodyPr lIns="0" tIns="0" rIns="0" bIns="0"/>
          <a:lstStyle/>
          <a:p>
            <a:pPr algn="l" defTabSz="1613647">
              <a:defRPr>
                <a:latin typeface="Arial"/>
                <a:ea typeface="Arial"/>
                <a:cs typeface="Arial"/>
                <a:sym typeface="Arial"/>
              </a:defRPr>
            </a:pPr>
            <a:endParaRPr/>
          </a:p>
        </p:txBody>
      </p:sp>
      <p:sp>
        <p:nvSpPr>
          <p:cNvPr id="314" name="Google Shape;152;p26"/>
          <p:cNvSpPr txBox="1"/>
          <p:nvPr/>
        </p:nvSpPr>
        <p:spPr>
          <a:xfrm>
            <a:off x="14328351" y="4019208"/>
            <a:ext cx="5794943" cy="1710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61338" tIns="161338" rIns="161338" bIns="161338">
            <a:spAutoFit/>
          </a:bodyPr>
          <a:lstStyle/>
          <a:p>
            <a:pPr marL="486155" indent="-321054" algn="l" defTabSz="1613647">
              <a:spcBef>
                <a:spcPts val="600"/>
              </a:spcBef>
              <a:buClr>
                <a:srgbClr val="434343"/>
              </a:buClr>
              <a:buSzPts val="2000"/>
              <a:buFont typeface="Helvetica"/>
              <a:buChar char="●"/>
              <a:defRPr sz="2000">
                <a:solidFill>
                  <a:srgbClr val="434343"/>
                </a:solidFill>
                <a:latin typeface="Montserrat"/>
                <a:ea typeface="Montserrat"/>
                <a:cs typeface="Montserrat"/>
                <a:sym typeface="Montserrat"/>
              </a:defRPr>
            </a:pPr>
            <a:r>
              <a:rPr dirty="0"/>
              <a:t>Reconnect with her childhood faith, but not with the Catholic Church</a:t>
            </a:r>
          </a:p>
          <a:p>
            <a:pPr marL="486155" indent="-321054" algn="l" defTabSz="1613647">
              <a:spcBef>
                <a:spcPts val="600"/>
              </a:spcBef>
              <a:buClr>
                <a:srgbClr val="434343"/>
              </a:buClr>
              <a:buSzPts val="2000"/>
              <a:buFont typeface="Helvetica"/>
              <a:buChar char="●"/>
              <a:defRPr sz="2000">
                <a:solidFill>
                  <a:srgbClr val="434343"/>
                </a:solidFill>
                <a:latin typeface="Montserrat"/>
                <a:ea typeface="Montserrat"/>
                <a:cs typeface="Montserrat"/>
                <a:sym typeface="Montserrat"/>
              </a:defRPr>
            </a:pPr>
            <a:r>
              <a:rPr dirty="0"/>
              <a:t>Part of avid cycling group </a:t>
            </a:r>
          </a:p>
          <a:p>
            <a:pPr marL="486155" indent="-321054" algn="l" defTabSz="1613647">
              <a:spcBef>
                <a:spcPts val="600"/>
              </a:spcBef>
              <a:buClr>
                <a:srgbClr val="434343"/>
              </a:buClr>
              <a:buSzPts val="2000"/>
              <a:buFont typeface="Helvetica"/>
              <a:buChar char="●"/>
              <a:defRPr sz="2000">
                <a:solidFill>
                  <a:srgbClr val="434343"/>
                </a:solidFill>
                <a:latin typeface="Montserrat"/>
                <a:ea typeface="Montserrat"/>
                <a:cs typeface="Montserrat"/>
                <a:sym typeface="Montserrat"/>
              </a:defRPr>
            </a:pPr>
            <a:r>
              <a:rPr dirty="0"/>
              <a:t>Social justice (reconcile with religion)</a:t>
            </a:r>
          </a:p>
        </p:txBody>
      </p:sp>
      <p:sp>
        <p:nvSpPr>
          <p:cNvPr id="315" name="Google Shape;153;p26"/>
          <p:cNvSpPr txBox="1"/>
          <p:nvPr/>
        </p:nvSpPr>
        <p:spPr>
          <a:xfrm>
            <a:off x="14542234" y="5808111"/>
            <a:ext cx="5367178" cy="14016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9588" tIns="199588" rIns="199588" bIns="199588">
            <a:normAutofit/>
          </a:bodyPr>
          <a:lstStyle/>
          <a:p>
            <a:pPr algn="l" defTabSz="1613647">
              <a:lnSpc>
                <a:spcPct val="115000"/>
              </a:lnSpc>
              <a:defRPr b="1">
                <a:solidFill>
                  <a:srgbClr val="434343"/>
                </a:solidFill>
                <a:latin typeface="Montserrat"/>
                <a:ea typeface="Montserrat"/>
                <a:cs typeface="Montserrat"/>
                <a:sym typeface="Montserrat"/>
              </a:defRPr>
            </a:pPr>
            <a:r>
              <a:rPr dirty="0"/>
              <a:t>Triggers</a:t>
            </a:r>
            <a:br>
              <a:rPr dirty="0"/>
            </a:br>
            <a:r>
              <a:rPr sz="1600" b="0" i="1" dirty="0"/>
              <a:t>why they might join a church for the first time or start to look for a new congregation</a:t>
            </a:r>
          </a:p>
        </p:txBody>
      </p:sp>
      <p:sp>
        <p:nvSpPr>
          <p:cNvPr id="316" name="Google Shape;154;p26"/>
          <p:cNvSpPr/>
          <p:nvPr/>
        </p:nvSpPr>
        <p:spPr>
          <a:xfrm>
            <a:off x="14707410" y="7250338"/>
            <a:ext cx="5358707" cy="1"/>
          </a:xfrm>
          <a:prstGeom prst="line">
            <a:avLst/>
          </a:prstGeom>
          <a:ln w="25400">
            <a:solidFill>
              <a:srgbClr val="0B5394"/>
            </a:solidFill>
          </a:ln>
        </p:spPr>
        <p:txBody>
          <a:bodyPr lIns="0" tIns="0" rIns="0" bIns="0"/>
          <a:lstStyle/>
          <a:p>
            <a:pPr algn="l" defTabSz="1613647">
              <a:defRPr>
                <a:latin typeface="Arial"/>
                <a:ea typeface="Arial"/>
                <a:cs typeface="Arial"/>
                <a:sym typeface="Arial"/>
              </a:defRPr>
            </a:pPr>
            <a:endParaRPr/>
          </a:p>
        </p:txBody>
      </p:sp>
      <p:sp>
        <p:nvSpPr>
          <p:cNvPr id="317" name="Google Shape;155;p26"/>
          <p:cNvSpPr txBox="1"/>
          <p:nvPr/>
        </p:nvSpPr>
        <p:spPr>
          <a:xfrm>
            <a:off x="14542234" y="7449526"/>
            <a:ext cx="5367178" cy="1710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61338" tIns="161338" rIns="161338" bIns="161338">
            <a:spAutoFit/>
          </a:bodyPr>
          <a:lstStyle/>
          <a:p>
            <a:pPr marL="486155" indent="-321054" algn="l" defTabSz="1613647">
              <a:spcBef>
                <a:spcPts val="600"/>
              </a:spcBef>
              <a:buClr>
                <a:srgbClr val="434343"/>
              </a:buClr>
              <a:buSzPts val="2000"/>
              <a:buFont typeface="Helvetica"/>
              <a:buChar char="●"/>
              <a:defRPr sz="2000">
                <a:solidFill>
                  <a:srgbClr val="434343"/>
                </a:solidFill>
                <a:latin typeface="Montserrat"/>
                <a:ea typeface="Montserrat"/>
                <a:cs typeface="Montserrat"/>
                <a:sym typeface="Montserrat"/>
              </a:defRPr>
            </a:pPr>
            <a:r>
              <a:rPr dirty="0"/>
              <a:t>Went through a divorce</a:t>
            </a:r>
          </a:p>
          <a:p>
            <a:pPr marL="486155" indent="-321054" algn="l" defTabSz="1613647">
              <a:spcBef>
                <a:spcPts val="600"/>
              </a:spcBef>
              <a:buClr>
                <a:srgbClr val="434343"/>
              </a:buClr>
              <a:buSzPts val="2000"/>
              <a:buFont typeface="Helvetica"/>
              <a:buChar char="●"/>
              <a:defRPr sz="2000">
                <a:solidFill>
                  <a:srgbClr val="434343"/>
                </a:solidFill>
                <a:latin typeface="Montserrat"/>
                <a:ea typeface="Montserrat"/>
                <a:cs typeface="Montserrat"/>
                <a:sym typeface="Montserrat"/>
              </a:defRPr>
            </a:pPr>
            <a:r>
              <a:rPr dirty="0"/>
              <a:t>New to the area</a:t>
            </a:r>
          </a:p>
          <a:p>
            <a:pPr marL="486155" indent="-321054" algn="l" defTabSz="1613647">
              <a:spcBef>
                <a:spcPts val="600"/>
              </a:spcBef>
              <a:buClr>
                <a:srgbClr val="434343"/>
              </a:buClr>
              <a:buSzPts val="2000"/>
              <a:buFont typeface="Helvetica"/>
              <a:buChar char="●"/>
              <a:defRPr sz="2000">
                <a:solidFill>
                  <a:srgbClr val="434343"/>
                </a:solidFill>
                <a:latin typeface="Montserrat"/>
                <a:ea typeface="Montserrat"/>
                <a:cs typeface="Montserrat"/>
                <a:sym typeface="Montserrat"/>
              </a:defRPr>
            </a:pPr>
            <a:r>
              <a:rPr dirty="0"/>
              <a:t>Kids have grown up. Have more time for church</a:t>
            </a:r>
          </a:p>
        </p:txBody>
      </p:sp>
      <p:sp>
        <p:nvSpPr>
          <p:cNvPr id="318" name="Google Shape;156;p26"/>
          <p:cNvSpPr txBox="1">
            <a:spLocks noGrp="1"/>
          </p:cNvSpPr>
          <p:nvPr>
            <p:ph type="title"/>
          </p:nvPr>
        </p:nvSpPr>
        <p:spPr>
          <a:xfrm>
            <a:off x="3836117" y="547014"/>
            <a:ext cx="7644707" cy="1235648"/>
          </a:xfrm>
          <a:prstGeom prst="rect">
            <a:avLst/>
          </a:prstGeom>
        </p:spPr>
        <p:txBody>
          <a:bodyPr anchor="t"/>
          <a:lstStyle>
            <a:lvl1pPr algn="l" defTabSz="1436145">
              <a:lnSpc>
                <a:spcPct val="115000"/>
              </a:lnSpc>
              <a:defRPr sz="5518" b="1">
                <a:solidFill>
                  <a:srgbClr val="FFFFFF"/>
                </a:solidFill>
                <a:latin typeface="Montserrat"/>
                <a:ea typeface="Montserrat"/>
                <a:cs typeface="Montserrat"/>
                <a:sym typeface="Montserrat"/>
              </a:defRPr>
            </a:lvl1pPr>
          </a:lstStyle>
          <a:p>
            <a:r>
              <a:t>Kate Lee</a:t>
            </a:r>
          </a:p>
        </p:txBody>
      </p:sp>
      <p:sp>
        <p:nvSpPr>
          <p:cNvPr id="319" name="Google Shape;157;p26"/>
          <p:cNvSpPr txBox="1"/>
          <p:nvPr/>
        </p:nvSpPr>
        <p:spPr>
          <a:xfrm>
            <a:off x="17788942" y="203691"/>
            <a:ext cx="3278118" cy="10265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9588" tIns="199588" rIns="199588" bIns="199588">
            <a:normAutofit/>
          </a:bodyPr>
          <a:lstStyle>
            <a:lvl1pPr algn="l" defTabSz="1613647">
              <a:lnSpc>
                <a:spcPct val="115000"/>
              </a:lnSpc>
              <a:defRPr sz="1600" i="1">
                <a:solidFill>
                  <a:srgbClr val="FFFFFF"/>
                </a:solidFill>
                <a:latin typeface="Montserrat"/>
                <a:ea typeface="Montserrat"/>
                <a:cs typeface="Montserrat"/>
                <a:sym typeface="Montserrat"/>
              </a:defRPr>
            </a:lvl1pPr>
          </a:lstStyle>
          <a:p>
            <a:r>
              <a:t>Church Buyer Persona</a:t>
            </a:r>
          </a:p>
        </p:txBody>
      </p:sp>
      <p:sp>
        <p:nvSpPr>
          <p:cNvPr id="320" name="Framework by Forrest Hersom at Gloo"/>
          <p:cNvSpPr txBox="1"/>
          <p:nvPr/>
        </p:nvSpPr>
        <p:spPr>
          <a:xfrm>
            <a:off x="9109630" y="12912625"/>
            <a:ext cx="5513833" cy="492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Framework by Forrest Hersom at Gloo</a:t>
            </a:r>
          </a:p>
        </p:txBody>
      </p:sp>
      <p:pic>
        <p:nvPicPr>
          <p:cNvPr id="321" name="middle-aged-woman.jpg" descr="middle-aged-woman.jpg"/>
          <p:cNvPicPr>
            <a:picLocks noChangeAspect="1"/>
          </p:cNvPicPr>
          <p:nvPr/>
        </p:nvPicPr>
        <p:blipFill>
          <a:blip r:embed="rId3"/>
          <a:stretch>
            <a:fillRect/>
          </a:stretch>
        </p:blipFill>
        <p:spPr>
          <a:xfrm>
            <a:off x="3038645" y="2840131"/>
            <a:ext cx="5161592" cy="3519267"/>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Creating content that connects"/>
          <p:cNvSpPr txBox="1">
            <a:spLocks noGrp="1"/>
          </p:cNvSpPr>
          <p:nvPr>
            <p:ph type="title"/>
          </p:nvPr>
        </p:nvSpPr>
        <p:spPr>
          <a:xfrm>
            <a:off x="1270000" y="2861205"/>
            <a:ext cx="21844000" cy="6855221"/>
          </a:xfrm>
          <a:prstGeom prst="rect">
            <a:avLst/>
          </a:prstGeom>
        </p:spPr>
        <p:txBody>
          <a:bodyPr/>
          <a:lstStyle/>
          <a:p>
            <a:pPr defTabSz="2438338">
              <a:defRPr>
                <a:gradFill flip="none" rotWithShape="1">
                  <a:gsLst>
                    <a:gs pos="0">
                      <a:srgbClr val="1E98FD"/>
                    </a:gs>
                    <a:gs pos="100000">
                      <a:srgbClr val="FF00F7"/>
                    </a:gs>
                  </a:gsLst>
                  <a:lin ang="3960000" scaled="0"/>
                </a:gradFill>
              </a:defRPr>
            </a:pPr>
            <a:endParaRPr/>
          </a:p>
          <a:p>
            <a:pPr defTabSz="2438338">
              <a:defRPr>
                <a:gradFill flip="none" rotWithShape="1">
                  <a:gsLst>
                    <a:gs pos="0">
                      <a:srgbClr val="1E98FD"/>
                    </a:gs>
                    <a:gs pos="100000">
                      <a:srgbClr val="FF00F7"/>
                    </a:gs>
                  </a:gsLst>
                  <a:lin ang="3960000" scaled="0"/>
                </a:gradFill>
              </a:defRPr>
            </a:pPr>
            <a:r>
              <a:t>Creating content that connects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Knowing Your Audience"/>
          <p:cNvSpPr txBox="1">
            <a:spLocks noGrp="1"/>
          </p:cNvSpPr>
          <p:nvPr>
            <p:ph type="title"/>
          </p:nvPr>
        </p:nvSpPr>
        <p:spPr>
          <a:xfrm>
            <a:off x="1270000" y="2861205"/>
            <a:ext cx="21844000" cy="6855221"/>
          </a:xfrm>
          <a:prstGeom prst="rect">
            <a:avLst/>
          </a:prstGeom>
        </p:spPr>
        <p:txBody>
          <a:bodyPr/>
          <a:lstStyle/>
          <a:p>
            <a:endParaRPr dirty="0"/>
          </a:p>
          <a:p>
            <a:r>
              <a:rPr dirty="0"/>
              <a:t>Knowing Your Audienc</a:t>
            </a:r>
            <a:r>
              <a:rPr lang="en-US" dirty="0"/>
              <a:t>e</a:t>
            </a:r>
            <a:br>
              <a:rPr lang="en-US" dirty="0"/>
            </a:br>
            <a:r>
              <a:rPr lang="en-US" dirty="0"/>
              <a:t>(Use Personas)</a:t>
            </a:r>
            <a:endParaRPr dirty="0"/>
          </a:p>
        </p:txBody>
      </p:sp>
    </p:spTree>
  </p:cSld>
  <p:clrMapOvr>
    <a:masterClrMapping/>
  </p:clrMapOvr>
  <p:transition spd="med"/>
</p:sld>
</file>

<file path=ppt/theme/theme1.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610</Words>
  <Application>Microsoft Macintosh PowerPoint</Application>
  <PresentationFormat>Custom</PresentationFormat>
  <Paragraphs>98</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Graphik</vt:lpstr>
      <vt:lpstr>Graphik Semibold</vt:lpstr>
      <vt:lpstr>Graphik-Medium</vt:lpstr>
      <vt:lpstr>Helvetica</vt:lpstr>
      <vt:lpstr>Helvetica Neue</vt:lpstr>
      <vt:lpstr>Montserrat</vt:lpstr>
      <vt:lpstr>31_ColorGradientLight</vt:lpstr>
      <vt:lpstr>Emotional Marketing </vt:lpstr>
      <vt:lpstr>Personas</vt:lpstr>
      <vt:lpstr>Fictional, generalized representations of your ideal customers.  Personas help you understand your customers (and prospective customers) better, and make it easier for you to tailor content to the specific needs, behaviors, and concerns of different groups. </vt:lpstr>
      <vt:lpstr> Allow you to personalize or target your marketing for different segments of your audience. </vt:lpstr>
      <vt:lpstr>What details are in a persona?</vt:lpstr>
      <vt:lpstr>Gabriel Mesa</vt:lpstr>
      <vt:lpstr>Kate Lee</vt:lpstr>
      <vt:lpstr> Creating content that connects</vt:lpstr>
      <vt:lpstr> Knowing Your Audience (Use Personas)</vt:lpstr>
      <vt:lpstr> Tell A Compelling Story that Connects</vt:lpstr>
      <vt:lpstr> Create or curate images and/or video</vt:lpstr>
      <vt:lpstr>PowerPoint Presentation</vt:lpstr>
      <vt:lpstr> Create compelling messaging</vt:lpstr>
      <vt:lpstr>PowerPoint Presentation</vt:lpstr>
      <vt:lpstr>PowerPoint Presentation</vt:lpstr>
      <vt:lpstr>Wilson Chu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Marketing </dc:title>
  <cp:lastModifiedBy>Wilson Chu</cp:lastModifiedBy>
  <cp:revision>1</cp:revision>
  <dcterms:modified xsi:type="dcterms:W3CDTF">2021-04-28T21:51:46Z</dcterms:modified>
</cp:coreProperties>
</file>