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05" r:id="rId2"/>
    <p:sldMasterId id="2147483818" r:id="rId3"/>
    <p:sldMasterId id="2147483847" r:id="rId4"/>
    <p:sldMasterId id="2147483876" r:id="rId5"/>
    <p:sldMasterId id="2147483907" r:id="rId6"/>
  </p:sldMasterIdLst>
  <p:notesMasterIdLst>
    <p:notesMasterId r:id="rId34"/>
  </p:notesMasterIdLst>
  <p:handoutMasterIdLst>
    <p:handoutMasterId r:id="rId35"/>
  </p:handoutMasterIdLst>
  <p:sldIdLst>
    <p:sldId id="747" r:id="rId7"/>
    <p:sldId id="748" r:id="rId8"/>
    <p:sldId id="898" r:id="rId9"/>
    <p:sldId id="899" r:id="rId10"/>
    <p:sldId id="900" r:id="rId11"/>
    <p:sldId id="901" r:id="rId12"/>
    <p:sldId id="902" r:id="rId13"/>
    <p:sldId id="903" r:id="rId14"/>
    <p:sldId id="904" r:id="rId15"/>
    <p:sldId id="905" r:id="rId16"/>
    <p:sldId id="906" r:id="rId17"/>
    <p:sldId id="907" r:id="rId18"/>
    <p:sldId id="908" r:id="rId19"/>
    <p:sldId id="909" r:id="rId20"/>
    <p:sldId id="910" r:id="rId21"/>
    <p:sldId id="911" r:id="rId22"/>
    <p:sldId id="943" r:id="rId23"/>
    <p:sldId id="944" r:id="rId24"/>
    <p:sldId id="912" r:id="rId25"/>
    <p:sldId id="913" r:id="rId26"/>
    <p:sldId id="914" r:id="rId27"/>
    <p:sldId id="946" r:id="rId28"/>
    <p:sldId id="915" r:id="rId29"/>
    <p:sldId id="916" r:id="rId30"/>
    <p:sldId id="917" r:id="rId31"/>
    <p:sldId id="918" r:id="rId32"/>
    <p:sldId id="94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1" autoAdjust="0"/>
    <p:restoredTop sz="57602" autoAdjust="0"/>
  </p:normalViewPr>
  <p:slideViewPr>
    <p:cSldViewPr snapToGrid="0">
      <p:cViewPr varScale="1">
        <p:scale>
          <a:sx n="44" d="100"/>
          <a:sy n="44" d="100"/>
        </p:scale>
        <p:origin x="1250" y="24"/>
      </p:cViewPr>
      <p:guideLst/>
    </p:cSldViewPr>
  </p:slideViewPr>
  <p:notesTextViewPr>
    <p:cViewPr>
      <p:scale>
        <a:sx n="1" d="1"/>
        <a:sy n="1" d="1"/>
      </p:scale>
      <p:origin x="0" y="0"/>
    </p:cViewPr>
  </p:notesTextViewPr>
  <p:notesViewPr>
    <p:cSldViewPr snapToGrid="0" showGuides="1">
      <p:cViewPr varScale="1">
        <p:scale>
          <a:sx n="76" d="100"/>
          <a:sy n="76" d="100"/>
        </p:scale>
        <p:origin x="2724"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3.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E948B-D334-4AA7-98AB-779B1FEE39FF}" type="doc">
      <dgm:prSet loTypeId="urn:microsoft.com/office/officeart/2005/8/layout/matrix3" loCatId="matrix" qsTypeId="urn:microsoft.com/office/officeart/2005/8/quickstyle/simple1" qsCatId="simple" csTypeId="urn:microsoft.com/office/officeart/2005/8/colors/accent1_5" csCatId="accent1" phldr="1"/>
      <dgm:spPr/>
      <dgm:t>
        <a:bodyPr/>
        <a:lstStyle/>
        <a:p>
          <a:endParaRPr lang="en-US"/>
        </a:p>
      </dgm:t>
    </dgm:pt>
    <dgm:pt modelId="{290F5A70-C44A-4B52-92CE-26180C71C0C3}">
      <dgm:prSet phldrT="[Text]"/>
      <dgm:spPr/>
      <dgm:t>
        <a:bodyPr/>
        <a:lstStyle/>
        <a:p>
          <a:r>
            <a:rPr lang="en-US" dirty="0"/>
            <a:t>Leaders</a:t>
          </a:r>
        </a:p>
      </dgm:t>
    </dgm:pt>
    <dgm:pt modelId="{AADFE34E-32D1-4825-BE00-F4B230412484}" type="parTrans" cxnId="{FC2D246E-8FDC-4D4A-8387-62FA4D2E0611}">
      <dgm:prSet/>
      <dgm:spPr/>
      <dgm:t>
        <a:bodyPr/>
        <a:lstStyle/>
        <a:p>
          <a:endParaRPr lang="en-US"/>
        </a:p>
      </dgm:t>
    </dgm:pt>
    <dgm:pt modelId="{943E6433-2441-4DCC-9B19-BC8B9E713996}" type="sibTrans" cxnId="{FC2D246E-8FDC-4D4A-8387-62FA4D2E0611}">
      <dgm:prSet/>
      <dgm:spPr/>
      <dgm:t>
        <a:bodyPr/>
        <a:lstStyle/>
        <a:p>
          <a:endParaRPr lang="en-US"/>
        </a:p>
      </dgm:t>
    </dgm:pt>
    <dgm:pt modelId="{B93E2E82-252A-48CD-A1D8-06B990939E6F}">
      <dgm:prSet phldrT="[Text]"/>
      <dgm:spPr/>
      <dgm:t>
        <a:bodyPr/>
        <a:lstStyle/>
        <a:p>
          <a:r>
            <a:rPr lang="en-US" dirty="0"/>
            <a:t>Adults</a:t>
          </a:r>
        </a:p>
      </dgm:t>
    </dgm:pt>
    <dgm:pt modelId="{17D2A218-DDF6-43D4-A8BA-98867FDDAA0C}" type="parTrans" cxnId="{465FC909-F113-4B06-897B-CC8164761565}">
      <dgm:prSet/>
      <dgm:spPr/>
      <dgm:t>
        <a:bodyPr/>
        <a:lstStyle/>
        <a:p>
          <a:endParaRPr lang="en-US"/>
        </a:p>
      </dgm:t>
    </dgm:pt>
    <dgm:pt modelId="{63B6290B-A5E6-437E-B6E7-8614FDE311A0}" type="sibTrans" cxnId="{465FC909-F113-4B06-897B-CC8164761565}">
      <dgm:prSet/>
      <dgm:spPr/>
      <dgm:t>
        <a:bodyPr/>
        <a:lstStyle/>
        <a:p>
          <a:endParaRPr lang="en-US"/>
        </a:p>
      </dgm:t>
    </dgm:pt>
    <dgm:pt modelId="{8727E899-11EE-48CD-A1B0-5F57E2AD77A4}">
      <dgm:prSet phldrT="[Text]"/>
      <dgm:spPr/>
      <dgm:t>
        <a:bodyPr/>
        <a:lstStyle/>
        <a:p>
          <a:r>
            <a:rPr lang="en-US" dirty="0"/>
            <a:t>Youth</a:t>
          </a:r>
        </a:p>
      </dgm:t>
    </dgm:pt>
    <dgm:pt modelId="{9C75B0EF-CC0A-4CFA-B9D4-886D27C77F55}" type="parTrans" cxnId="{8E4D3A70-B70B-4774-8745-E4950E3C9056}">
      <dgm:prSet/>
      <dgm:spPr/>
      <dgm:t>
        <a:bodyPr/>
        <a:lstStyle/>
        <a:p>
          <a:endParaRPr lang="en-US"/>
        </a:p>
      </dgm:t>
    </dgm:pt>
    <dgm:pt modelId="{B6E75460-D4D7-4DDF-8CBA-DA2D8D6F1EE3}" type="sibTrans" cxnId="{8E4D3A70-B70B-4774-8745-E4950E3C9056}">
      <dgm:prSet/>
      <dgm:spPr/>
      <dgm:t>
        <a:bodyPr/>
        <a:lstStyle/>
        <a:p>
          <a:endParaRPr lang="en-US"/>
        </a:p>
      </dgm:t>
    </dgm:pt>
    <dgm:pt modelId="{ECC96F1C-78AA-4D30-8D28-89F49BC1C513}">
      <dgm:prSet phldrT="[Text]"/>
      <dgm:spPr/>
      <dgm:t>
        <a:bodyPr/>
        <a:lstStyle/>
        <a:p>
          <a:r>
            <a:rPr lang="en-US" dirty="0"/>
            <a:t>Children</a:t>
          </a:r>
        </a:p>
      </dgm:t>
    </dgm:pt>
    <dgm:pt modelId="{06BA0BA5-ADA5-4363-9FF3-4F959571F5D5}" type="parTrans" cxnId="{05E7B3CE-87A0-4035-BFA1-52AB8392D593}">
      <dgm:prSet/>
      <dgm:spPr/>
      <dgm:t>
        <a:bodyPr/>
        <a:lstStyle/>
        <a:p>
          <a:endParaRPr lang="en-US"/>
        </a:p>
      </dgm:t>
    </dgm:pt>
    <dgm:pt modelId="{4D5FB8C7-4E2B-4776-BDBF-B505818DE24C}" type="sibTrans" cxnId="{05E7B3CE-87A0-4035-BFA1-52AB8392D593}">
      <dgm:prSet/>
      <dgm:spPr/>
      <dgm:t>
        <a:bodyPr/>
        <a:lstStyle/>
        <a:p>
          <a:endParaRPr lang="en-US"/>
        </a:p>
      </dgm:t>
    </dgm:pt>
    <dgm:pt modelId="{A4224FE7-9BBC-4062-865A-D43A140DF049}" type="pres">
      <dgm:prSet presAssocID="{91EE948B-D334-4AA7-98AB-779B1FEE39FF}" presName="matrix" presStyleCnt="0">
        <dgm:presLayoutVars>
          <dgm:chMax val="1"/>
          <dgm:dir/>
          <dgm:resizeHandles val="exact"/>
        </dgm:presLayoutVars>
      </dgm:prSet>
      <dgm:spPr/>
    </dgm:pt>
    <dgm:pt modelId="{BE8F9D25-FBB2-4901-A05F-27F55857791A}" type="pres">
      <dgm:prSet presAssocID="{91EE948B-D334-4AA7-98AB-779B1FEE39FF}" presName="diamond" presStyleLbl="bgShp" presStyleIdx="0" presStyleCnt="1"/>
      <dgm:spPr/>
    </dgm:pt>
    <dgm:pt modelId="{ABBAF0FA-4E57-420B-8BD9-D4A166110C32}" type="pres">
      <dgm:prSet presAssocID="{91EE948B-D334-4AA7-98AB-779B1FEE39FF}" presName="quad1" presStyleLbl="node1" presStyleIdx="0" presStyleCnt="4" custLinFactNeighborX="-1482" custLinFactNeighborY="1802">
        <dgm:presLayoutVars>
          <dgm:chMax val="0"/>
          <dgm:chPref val="0"/>
          <dgm:bulletEnabled val="1"/>
        </dgm:presLayoutVars>
      </dgm:prSet>
      <dgm:spPr/>
    </dgm:pt>
    <dgm:pt modelId="{A4FA82A8-1178-4F4C-ACFA-3EEEA883F03E}" type="pres">
      <dgm:prSet presAssocID="{91EE948B-D334-4AA7-98AB-779B1FEE39FF}" presName="quad2" presStyleLbl="node1" presStyleIdx="1" presStyleCnt="4">
        <dgm:presLayoutVars>
          <dgm:chMax val="0"/>
          <dgm:chPref val="0"/>
          <dgm:bulletEnabled val="1"/>
        </dgm:presLayoutVars>
      </dgm:prSet>
      <dgm:spPr/>
    </dgm:pt>
    <dgm:pt modelId="{2A9610F8-779E-4E38-A399-2736776CD4D9}" type="pres">
      <dgm:prSet presAssocID="{91EE948B-D334-4AA7-98AB-779B1FEE39FF}" presName="quad3" presStyleLbl="node1" presStyleIdx="2" presStyleCnt="4">
        <dgm:presLayoutVars>
          <dgm:chMax val="0"/>
          <dgm:chPref val="0"/>
          <dgm:bulletEnabled val="1"/>
        </dgm:presLayoutVars>
      </dgm:prSet>
      <dgm:spPr/>
    </dgm:pt>
    <dgm:pt modelId="{FC7DD138-A8DD-4267-9F2D-48932B0903EF}" type="pres">
      <dgm:prSet presAssocID="{91EE948B-D334-4AA7-98AB-779B1FEE39FF}" presName="quad4" presStyleLbl="node1" presStyleIdx="3" presStyleCnt="4">
        <dgm:presLayoutVars>
          <dgm:chMax val="0"/>
          <dgm:chPref val="0"/>
          <dgm:bulletEnabled val="1"/>
        </dgm:presLayoutVars>
      </dgm:prSet>
      <dgm:spPr/>
    </dgm:pt>
  </dgm:ptLst>
  <dgm:cxnLst>
    <dgm:cxn modelId="{465FC909-F113-4B06-897B-CC8164761565}" srcId="{91EE948B-D334-4AA7-98AB-779B1FEE39FF}" destId="{B93E2E82-252A-48CD-A1D8-06B990939E6F}" srcOrd="1" destOrd="0" parTransId="{17D2A218-DDF6-43D4-A8BA-98867FDDAA0C}" sibTransId="{63B6290B-A5E6-437E-B6E7-8614FDE311A0}"/>
    <dgm:cxn modelId="{CB8DAA0A-4739-4818-8F5D-D86925FF5D3E}" type="presOf" srcId="{91EE948B-D334-4AA7-98AB-779B1FEE39FF}" destId="{A4224FE7-9BBC-4062-865A-D43A140DF049}" srcOrd="0" destOrd="0" presId="urn:microsoft.com/office/officeart/2005/8/layout/matrix3"/>
    <dgm:cxn modelId="{81310744-F84A-4C3C-B88E-E43C8BA3E651}" type="presOf" srcId="{8727E899-11EE-48CD-A1B0-5F57E2AD77A4}" destId="{2A9610F8-779E-4E38-A399-2736776CD4D9}" srcOrd="0" destOrd="0" presId="urn:microsoft.com/office/officeart/2005/8/layout/matrix3"/>
    <dgm:cxn modelId="{FC2D246E-8FDC-4D4A-8387-62FA4D2E0611}" srcId="{91EE948B-D334-4AA7-98AB-779B1FEE39FF}" destId="{290F5A70-C44A-4B52-92CE-26180C71C0C3}" srcOrd="0" destOrd="0" parTransId="{AADFE34E-32D1-4825-BE00-F4B230412484}" sibTransId="{943E6433-2441-4DCC-9B19-BC8B9E713996}"/>
    <dgm:cxn modelId="{8E4D3A70-B70B-4774-8745-E4950E3C9056}" srcId="{91EE948B-D334-4AA7-98AB-779B1FEE39FF}" destId="{8727E899-11EE-48CD-A1B0-5F57E2AD77A4}" srcOrd="2" destOrd="0" parTransId="{9C75B0EF-CC0A-4CFA-B9D4-886D27C77F55}" sibTransId="{B6E75460-D4D7-4DDF-8CBA-DA2D8D6F1EE3}"/>
    <dgm:cxn modelId="{90DE3957-673B-417D-A862-5B20D19257FD}" type="presOf" srcId="{B93E2E82-252A-48CD-A1D8-06B990939E6F}" destId="{A4FA82A8-1178-4F4C-ACFA-3EEEA883F03E}" srcOrd="0" destOrd="0" presId="urn:microsoft.com/office/officeart/2005/8/layout/matrix3"/>
    <dgm:cxn modelId="{05E7B3CE-87A0-4035-BFA1-52AB8392D593}" srcId="{91EE948B-D334-4AA7-98AB-779B1FEE39FF}" destId="{ECC96F1C-78AA-4D30-8D28-89F49BC1C513}" srcOrd="3" destOrd="0" parTransId="{06BA0BA5-ADA5-4363-9FF3-4F959571F5D5}" sibTransId="{4D5FB8C7-4E2B-4776-BDBF-B505818DE24C}"/>
    <dgm:cxn modelId="{B9C6E4D0-F142-4454-BB50-0B954E3CCEFD}" type="presOf" srcId="{290F5A70-C44A-4B52-92CE-26180C71C0C3}" destId="{ABBAF0FA-4E57-420B-8BD9-D4A166110C32}" srcOrd="0" destOrd="0" presId="urn:microsoft.com/office/officeart/2005/8/layout/matrix3"/>
    <dgm:cxn modelId="{E72B25D8-F7BB-4568-B45E-86F9C7AD355A}" type="presOf" srcId="{ECC96F1C-78AA-4D30-8D28-89F49BC1C513}" destId="{FC7DD138-A8DD-4267-9F2D-48932B0903EF}" srcOrd="0" destOrd="0" presId="urn:microsoft.com/office/officeart/2005/8/layout/matrix3"/>
    <dgm:cxn modelId="{602EF1E5-DA1F-4F25-9F52-335C0A8CBD5A}" type="presParOf" srcId="{A4224FE7-9BBC-4062-865A-D43A140DF049}" destId="{BE8F9D25-FBB2-4901-A05F-27F55857791A}" srcOrd="0" destOrd="0" presId="urn:microsoft.com/office/officeart/2005/8/layout/matrix3"/>
    <dgm:cxn modelId="{9E65764E-F67D-45E1-AD59-D2D43BA5EE44}" type="presParOf" srcId="{A4224FE7-9BBC-4062-865A-D43A140DF049}" destId="{ABBAF0FA-4E57-420B-8BD9-D4A166110C32}" srcOrd="1" destOrd="0" presId="urn:microsoft.com/office/officeart/2005/8/layout/matrix3"/>
    <dgm:cxn modelId="{71C6D7BF-C0C5-4747-9673-A9FD7CDF5368}" type="presParOf" srcId="{A4224FE7-9BBC-4062-865A-D43A140DF049}" destId="{A4FA82A8-1178-4F4C-ACFA-3EEEA883F03E}" srcOrd="2" destOrd="0" presId="urn:microsoft.com/office/officeart/2005/8/layout/matrix3"/>
    <dgm:cxn modelId="{F1842C26-CFD2-4D43-9B17-6DC909DC7D0A}" type="presParOf" srcId="{A4224FE7-9BBC-4062-865A-D43A140DF049}" destId="{2A9610F8-779E-4E38-A399-2736776CD4D9}" srcOrd="3" destOrd="0" presId="urn:microsoft.com/office/officeart/2005/8/layout/matrix3"/>
    <dgm:cxn modelId="{D8CC07FB-DCFD-48A6-B0FE-08640B9C3386}" type="presParOf" srcId="{A4224FE7-9BBC-4062-865A-D43A140DF049}" destId="{FC7DD138-A8DD-4267-9F2D-48932B0903EF}"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8F9D25-FBB2-4901-A05F-27F55857791A}">
      <dsp:nvSpPr>
        <dsp:cNvPr id="0" name=""/>
        <dsp:cNvSpPr/>
      </dsp:nvSpPr>
      <dsp:spPr>
        <a:xfrm>
          <a:off x="305668" y="0"/>
          <a:ext cx="4341663" cy="434166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BAF0FA-4E57-420B-8BD9-D4A166110C32}">
      <dsp:nvSpPr>
        <dsp:cNvPr id="0" name=""/>
        <dsp:cNvSpPr/>
      </dsp:nvSpPr>
      <dsp:spPr>
        <a:xfrm>
          <a:off x="693032" y="442970"/>
          <a:ext cx="1693248" cy="1693248"/>
        </a:xfrm>
        <a:prstGeom prst="roundRect">
          <a:avLst/>
        </a:prstGeom>
        <a:solidFill>
          <a:schemeClr val="accent1">
            <a:alpha val="90000"/>
            <a:hueOff val="0"/>
            <a:satOff val="0"/>
            <a:lumOff val="0"/>
            <a:alphaOff val="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Leaders</a:t>
          </a:r>
        </a:p>
      </dsp:txBody>
      <dsp:txXfrm>
        <a:off x="775690" y="525628"/>
        <a:ext cx="1527932" cy="1527932"/>
      </dsp:txXfrm>
    </dsp:sp>
    <dsp:sp modelId="{A4FA82A8-1178-4F4C-ACFA-3EEEA883F03E}">
      <dsp:nvSpPr>
        <dsp:cNvPr id="0" name=""/>
        <dsp:cNvSpPr/>
      </dsp:nvSpPr>
      <dsp:spPr>
        <a:xfrm>
          <a:off x="2541624" y="412457"/>
          <a:ext cx="1693248" cy="1693248"/>
        </a:xfrm>
        <a:prstGeom prst="roundRect">
          <a:avLst/>
        </a:prstGeom>
        <a:solidFill>
          <a:schemeClr val="accent1">
            <a:alpha val="90000"/>
            <a:hueOff val="0"/>
            <a:satOff val="0"/>
            <a:lumOff val="0"/>
            <a:alphaOff val="-13333"/>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Adults</a:t>
          </a:r>
        </a:p>
      </dsp:txBody>
      <dsp:txXfrm>
        <a:off x="2624282" y="495115"/>
        <a:ext cx="1527932" cy="1527932"/>
      </dsp:txXfrm>
    </dsp:sp>
    <dsp:sp modelId="{2A9610F8-779E-4E38-A399-2736776CD4D9}">
      <dsp:nvSpPr>
        <dsp:cNvPr id="0" name=""/>
        <dsp:cNvSpPr/>
      </dsp:nvSpPr>
      <dsp:spPr>
        <a:xfrm>
          <a:off x="718126" y="2235956"/>
          <a:ext cx="1693248" cy="1693248"/>
        </a:xfrm>
        <a:prstGeom prst="roundRect">
          <a:avLst/>
        </a:prstGeom>
        <a:solidFill>
          <a:schemeClr val="accent1">
            <a:alpha val="90000"/>
            <a:hueOff val="0"/>
            <a:satOff val="0"/>
            <a:lumOff val="0"/>
            <a:alphaOff val="-26667"/>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Youth</a:t>
          </a:r>
        </a:p>
      </dsp:txBody>
      <dsp:txXfrm>
        <a:off x="800784" y="2318614"/>
        <a:ext cx="1527932" cy="1527932"/>
      </dsp:txXfrm>
    </dsp:sp>
    <dsp:sp modelId="{FC7DD138-A8DD-4267-9F2D-48932B0903EF}">
      <dsp:nvSpPr>
        <dsp:cNvPr id="0" name=""/>
        <dsp:cNvSpPr/>
      </dsp:nvSpPr>
      <dsp:spPr>
        <a:xfrm>
          <a:off x="2541624" y="2235956"/>
          <a:ext cx="1693248" cy="1693248"/>
        </a:xfrm>
        <a:prstGeom prst="roundRect">
          <a:avLst/>
        </a:prstGeom>
        <a:solidFill>
          <a:schemeClr val="accent1">
            <a:alpha val="90000"/>
            <a:hueOff val="0"/>
            <a:satOff val="0"/>
            <a:lumOff val="0"/>
            <a:alphaOff val="-40000"/>
          </a:schemeClr>
        </a:solidFill>
        <a:ln w="28575" cap="flat" cmpd="sng" algn="ctr">
          <a:solidFill>
            <a:schemeClr val="lt1">
              <a:hueOff val="0"/>
              <a:satOff val="0"/>
              <a:lumOff val="0"/>
              <a:alphaOff val="0"/>
            </a:schemeClr>
          </a:solidFill>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Children</a:t>
          </a:r>
        </a:p>
      </dsp:txBody>
      <dsp:txXfrm>
        <a:off x="2624282" y="2318614"/>
        <a:ext cx="1527932" cy="1527932"/>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FABAFA-9D90-4B6C-95A1-503043E46FAB}" type="datetimeFigureOut">
              <a:rPr lang="en-US" smtClean="0"/>
              <a:t>9/27/2022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CC7757-6264-420F-9201-02E9A21CB7A0}" type="slidenum">
              <a:rPr lang="en-US" smtClean="0"/>
              <a:t>‹#›</a:t>
            </a:fld>
            <a:endParaRPr lang="en-US"/>
          </a:p>
        </p:txBody>
      </p:sp>
    </p:spTree>
    <p:extLst>
      <p:ext uri="{BB962C8B-B14F-4D97-AF65-F5344CB8AC3E}">
        <p14:creationId xmlns:p14="http://schemas.microsoft.com/office/powerpoint/2010/main" val="285429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15EB1F-8DE4-48C3-A804-A05846A4049F}" type="datetimeFigureOut">
              <a:rPr lang="en-US" smtClean="0"/>
              <a:t>9/27/2022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D115C9-E24C-4512-AA8B-319BB49F77B5}" type="slidenum">
              <a:rPr lang="en-US" smtClean="0"/>
              <a:t>‹#›</a:t>
            </a:fld>
            <a:endParaRPr lang="en-US"/>
          </a:p>
        </p:txBody>
      </p:sp>
    </p:spTree>
    <p:extLst>
      <p:ext uri="{BB962C8B-B14F-4D97-AF65-F5344CB8AC3E}">
        <p14:creationId xmlns:p14="http://schemas.microsoft.com/office/powerpoint/2010/main" val="212562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most of you here today are communicators, it may seem odd for us to be talking about Year Round Stewardship. You may be thinking this is something a stewardship team needs to hear, not a bunch of communications folks. I hope that at the end of our time together today you will be able to see what a vital role you can play in nurturing the spiritual practice of stewardship by fostering a healthy year round stewardship program in your parish.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a:p>
            <a:r>
              <a:rPr lang="en-US" dirty="0"/>
              <a:t>Before we talk about Year Round Stewardship, we need to know what Stewardship is.  The finance people don’t like for me to say this, but – Stewardship is NOT about the budget.  Budgets are a real and necessary part of the world, but when hearts are open to understanding then the budget will take care of itself.  God will get us where God wants us to go if we are open to it.  So what is Stewardship? </a:t>
            </a:r>
          </a:p>
          <a:p>
            <a:r>
              <a:rPr lang="en-US" dirty="0"/>
              <a:t> </a:t>
            </a:r>
          </a:p>
          <a:p>
            <a:r>
              <a:rPr lang="en-US" dirty="0"/>
              <a:t>Everything I have is a gift from God.  “The world and all that is in it is mine, sayeth the Lord.” So every material thing and every talent I have is a gift from God. So, simply put, stewardship is using the gifts God has given me to do the work God is calling me to do.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600671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Youth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120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Most teenagers inherently understand stewardship.  We just need to provide them with the language to articulate what they already believe as “stewardship”.</a:t>
            </a:r>
          </a:p>
          <a:p>
            <a:pPr marL="91440" marR="0" lvl="0" indent="-91440">
              <a:spcBef>
                <a:spcPts val="0"/>
              </a:spcBef>
              <a:spcAft>
                <a:spcPts val="120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Research shows us that Generation Z (those under 21) are so highly motivated to support philanthropic causes that result in a better world that they see it as an important part of </a:t>
            </a:r>
            <a:r>
              <a:rPr lang="en-US" sz="1200" b="1" dirty="0">
                <a:effectLst/>
                <a:latin typeface="Arial" panose="020B0604020202020204" pitchFamily="34" charset="0"/>
                <a:ea typeface="Calibri" panose="020F0502020204030204" pitchFamily="34" charset="0"/>
                <a:cs typeface="Times New Roman" panose="02020603050405020304" pitchFamily="18" charset="0"/>
              </a:rPr>
              <a:t>their identity</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91440" marR="0" lvl="0" indent="-91440">
              <a:spcBef>
                <a:spcPts val="0"/>
              </a:spcBef>
              <a:spcAft>
                <a:spcPts val="1200"/>
              </a:spcAft>
              <a:buFont typeface="Arial" panose="020B0604020202020204" pitchFamily="34" charset="0"/>
              <a:buChar char="•"/>
            </a:pPr>
            <a:r>
              <a:rPr lang="en-US" sz="1100" b="1" dirty="0"/>
              <a:t>44%</a:t>
            </a:r>
            <a:r>
              <a:rPr lang="en-US" sz="1100" dirty="0"/>
              <a:t> give to charity and average of </a:t>
            </a:r>
            <a:r>
              <a:rPr lang="en-US" sz="1100" b="1" dirty="0"/>
              <a:t>$341 across 4.6 charities</a:t>
            </a:r>
          </a:p>
          <a:p>
            <a:pPr marL="91440" marR="0" lvl="0" indent="-91440">
              <a:spcBef>
                <a:spcPts val="0"/>
              </a:spcBef>
              <a:spcAft>
                <a:spcPts val="1200"/>
              </a:spcAft>
              <a:buFont typeface="Arial" panose="020B0604020202020204" pitchFamily="34" charset="0"/>
              <a:buChar char="•"/>
            </a:pPr>
            <a:r>
              <a:rPr lang="en-US" sz="1100" b="1" dirty="0"/>
              <a:t>2%</a:t>
            </a:r>
            <a:r>
              <a:rPr lang="en-US" sz="1100" dirty="0"/>
              <a:t> of all giving </a:t>
            </a:r>
            <a:r>
              <a:rPr lang="en-US" sz="1100" b="1" dirty="0"/>
              <a:t>($3.2 billion/year</a:t>
            </a:r>
            <a:r>
              <a:rPr lang="en-US" sz="1100" dirty="0"/>
              <a:t>) ***</a:t>
            </a:r>
          </a:p>
          <a:p>
            <a:pPr marL="0" marR="0" lvl="0" indent="0">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771121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40 Acts: Do Lent Generously</a:t>
            </a:r>
            <a:r>
              <a:rPr lang="en-US" sz="1200" dirty="0">
                <a:effectLst/>
                <a:latin typeface="Arial" panose="020B0604020202020204" pitchFamily="34" charset="0"/>
                <a:ea typeface="Calibri" panose="020F0502020204030204" pitchFamily="34" charset="0"/>
                <a:cs typeface="Times New Roman" panose="02020603050405020304" pitchFamily="18" charset="0"/>
              </a:rPr>
              <a:t> – 40 DAYS, 40 ACTS OF GENEROSITY: 40 days of giving back, doing good and living generously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online challenge encourages people to make generosity and kindness a habit. It is not only about money, but also being generous with your time, words and actions.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Find this program at www.40acts.org/uk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This program consists of an email each day of Lent with an inspirational daily reflection, a prayer, and 3 levels of challenge: Green, Amber, Red. Green is the easiest level, which are the quickest and usually free ideas. Amber, ‘a little more challenging than green, taking no longer than 15 min or less’. And Red, ‘for those who love to push themselves!’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These are simple things, but they can have a big impact. Story from Starbucks: At a drive through a driver decided to pay for the coffee of the driver behind them. This continued for two and a half hours!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You are encouraged to share your experience on social media. A few years ago, one of the churches in our diocese did it as a whole congregation and they really encouraged people to post their experiences on social media. There was one day when the challenge was to give away candy bars to strangers. It was so much fun to watch the joy they experienced in giving away chocolate. And, again, we are teaching (in subtle ways) about the joy of giving.</a:t>
            </a: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This program originally was automated. Individuals would sign up on 40Acts.org and they would receive the daily emails, etc. Last year, that ended.  However, they have made the entire program available to download. So, instead of the emails being automated, you can download the program, and then you would need to copy and send out the daily emails. You could schedule all of the emails to be sent.  You could also post the daily reflections and/or challenges online.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 addition to daily emails, there are also resource materials for doing 40Acts as a high school youth group, middle school youth group, children’s Sunday school, adult Sunday school, family, and small groups.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Strongly encourage this for the ENTIRE parish – can be very unifying, but it is particularly appealing to the youth because of social media component. And, of course, how effective the social media component is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is</a:t>
            </a:r>
            <a:r>
              <a:rPr lang="en-US" sz="1200" dirty="0">
                <a:effectLst/>
                <a:latin typeface="Arial" panose="020B0604020202020204" pitchFamily="34" charset="0"/>
                <a:ea typeface="Calibri" panose="020F0502020204030204" pitchFamily="34" charset="0"/>
                <a:cs typeface="Times New Roman" panose="02020603050405020304" pitchFamily="18" charset="0"/>
              </a:rPr>
              <a:t> largely up to you all as the communications folks.</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879626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some easy ways we can get everyone involved in year round stewardship? </a:t>
            </a:r>
            <a:r>
              <a:rPr lang="en-US" b="1" dirty="0"/>
              <a:t>***</a:t>
            </a:r>
          </a:p>
        </p:txBody>
      </p:sp>
      <p:sp>
        <p:nvSpPr>
          <p:cNvPr id="4" name="Slide Number Placeholder 3"/>
          <p:cNvSpPr>
            <a:spLocks noGrp="1"/>
          </p:cNvSpPr>
          <p:nvPr>
            <p:ph type="sldNum" sz="quarter" idx="5"/>
          </p:nvPr>
        </p:nvSpPr>
        <p:spPr/>
        <p:txBody>
          <a:bodyPr/>
          <a:lstStyle/>
          <a:p>
            <a:fld id="{8AD115C9-E24C-4512-AA8B-319BB49F77B5}" type="slidenum">
              <a:rPr lang="en-US" smtClean="0"/>
              <a:t>12</a:t>
            </a:fld>
            <a:endParaRPr lang="en-US"/>
          </a:p>
        </p:txBody>
      </p:sp>
    </p:spTree>
    <p:extLst>
      <p:ext uri="{BB962C8B-B14F-4D97-AF65-F5344CB8AC3E}">
        <p14:creationId xmlns:p14="http://schemas.microsoft.com/office/powerpoint/2010/main" val="2565209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Make Stewardship and everyday word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Recycling – Thanks for practicing good stewardship! On your containers. As communicators, we know this is branding. If you are the person who makes the signage, this is a great way to encourage stewardship.</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Incorporate the term into meetings – Instead of “What should we spend our budget on?” try “How can we be the best stewards of these resources?” Or when considering a major expenditure “Is this practicing good stewardship?” </a:t>
            </a:r>
            <a:r>
              <a:rPr lang="en-US" sz="1200" b="1" dirty="0">
                <a:effectLst/>
                <a:latin typeface="Arial" panose="020B0604020202020204" pitchFamily="34" charset="0"/>
                <a:ea typeface="Calibri" panose="020F0502020204030204" pitchFamily="34" charset="0"/>
                <a:cs typeface="Times New Roman" panose="02020603050405020304" pitchFamily="18" charset="0"/>
              </a:rPr>
              <a:t>Words matter</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Instead of “Please turn off the lights”, “Please practice good stewardship by turning off the lights!” </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Province 1 (New England) has a campaign called “</a:t>
            </a:r>
            <a:r>
              <a:rPr lang="en-US" sz="1200" b="1" dirty="0">
                <a:effectLst/>
                <a:latin typeface="Arial" panose="020B0604020202020204" pitchFamily="34" charset="0"/>
                <a:ea typeface="Calibri" panose="020F0502020204030204" pitchFamily="34" charset="0"/>
                <a:cs typeface="Times New Roman" panose="02020603050405020304" pitchFamily="18" charset="0"/>
              </a:rPr>
              <a:t>Turn the lights off, for God’s sake</a:t>
            </a:r>
            <a:r>
              <a:rPr lang="en-US" sz="1200" dirty="0">
                <a:effectLst/>
                <a:latin typeface="Arial" panose="020B0604020202020204" pitchFamily="34" charset="0"/>
                <a:ea typeface="Calibri" panose="020F0502020204030204" pitchFamily="34" charset="0"/>
                <a:cs typeface="Times New Roman" panose="02020603050405020304" pitchFamily="18" charset="0"/>
              </a:rPr>
              <a:t>” because “reducing energy use is an act of stewardship both of God’s good Creation and of financial resources” </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077543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Fun events</a:t>
            </a:r>
            <a:r>
              <a:rPr lang="en-US" sz="1200" dirty="0">
                <a:effectLst/>
                <a:latin typeface="Arial" panose="020B0604020202020204" pitchFamily="34" charset="0"/>
                <a:ea typeface="Calibri" panose="020F0502020204030204" pitchFamily="34" charset="0"/>
                <a:cs typeface="Times New Roman" panose="02020603050405020304" pitchFamily="18" charset="0"/>
              </a:rPr>
              <a:t> – not just annual campaign - </a:t>
            </a:r>
            <a:r>
              <a:rPr lang="en-US" sz="1200" b="1" dirty="0">
                <a:effectLst/>
                <a:latin typeface="Arial" panose="020B0604020202020204" pitchFamily="34" charset="0"/>
                <a:ea typeface="Calibri" panose="020F0502020204030204" pitchFamily="34" charset="0"/>
                <a:cs typeface="Times New Roman" panose="02020603050405020304" pitchFamily="18" charset="0"/>
              </a:rPr>
              <a:t>Christmas in July</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Santa is on vacation, we have to step up.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Have each ministry team make a “wish list” – include tasks, big and small items (elevator/matches)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Post wish list in parish hall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Tree with lights no ornaments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Children make ornaments, but can only be hung on tree when someone takes an item off the wish list and writes it on the ornament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Day of event –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Pot luck ice cream and Christmas cookies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Christmas karaoke on the porch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Melted snow slide (aka water slide)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Melted snow ball fights (aka water balloons)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Gets everyone</a:t>
            </a:r>
            <a:r>
              <a:rPr lang="en-US" sz="1200" b="1" dirty="0">
                <a:effectLst/>
                <a:latin typeface="Arial" panose="020B0604020202020204" pitchFamily="34" charset="0"/>
                <a:ea typeface="Calibri" panose="020F0502020204030204" pitchFamily="34" charset="0"/>
                <a:cs typeface="Times New Roman" panose="02020603050405020304" pitchFamily="18" charset="0"/>
              </a:rPr>
              <a:t> involved</a:t>
            </a:r>
            <a:r>
              <a:rPr lang="en-US" sz="1200" dirty="0">
                <a:effectLst/>
                <a:latin typeface="Arial" panose="020B0604020202020204" pitchFamily="34" charset="0"/>
                <a:ea typeface="Calibri" panose="020F0502020204030204" pitchFamily="34" charset="0"/>
                <a:cs typeface="Times New Roman" panose="02020603050405020304" pitchFamily="18" charset="0"/>
              </a:rPr>
              <a:t>, creates church wide </a:t>
            </a:r>
            <a:r>
              <a:rPr lang="en-US" sz="1200" b="1" dirty="0">
                <a:effectLst/>
                <a:latin typeface="Arial" panose="020B0604020202020204" pitchFamily="34" charset="0"/>
                <a:ea typeface="Calibri" panose="020F0502020204030204" pitchFamily="34" charset="0"/>
                <a:cs typeface="Times New Roman" panose="02020603050405020304" pitchFamily="18" charset="0"/>
              </a:rPr>
              <a:t>bonding through fellowship</a:t>
            </a:r>
            <a:r>
              <a:rPr lang="en-US" sz="1200" dirty="0">
                <a:effectLst/>
                <a:latin typeface="Arial" panose="020B0604020202020204" pitchFamily="34" charset="0"/>
                <a:ea typeface="Calibri" panose="020F0502020204030204" pitchFamily="34" charset="0"/>
                <a:cs typeface="Times New Roman" panose="02020603050405020304" pitchFamily="18" charset="0"/>
              </a:rPr>
              <a:t>, gets much needed</a:t>
            </a:r>
            <a:r>
              <a:rPr lang="en-US" sz="1200" b="1" dirty="0">
                <a:effectLst/>
                <a:latin typeface="Arial" panose="020B0604020202020204" pitchFamily="34" charset="0"/>
                <a:ea typeface="Calibri" panose="020F0502020204030204" pitchFamily="34" charset="0"/>
                <a:cs typeface="Times New Roman" panose="02020603050405020304" pitchFamily="18" charset="0"/>
              </a:rPr>
              <a:t> items </a:t>
            </a:r>
            <a:r>
              <a:rPr lang="en-US" sz="1200" dirty="0">
                <a:effectLst/>
                <a:latin typeface="Arial" panose="020B0604020202020204" pitchFamily="34" charset="0"/>
                <a:ea typeface="Calibri" panose="020F0502020204030204" pitchFamily="34" charset="0"/>
                <a:cs typeface="Times New Roman" panose="02020603050405020304" pitchFamily="18" charset="0"/>
              </a:rPr>
              <a:t>for ministries (our sacristy won’t have to buy silver polish for years!), and, most importantly, gets people </a:t>
            </a:r>
            <a:r>
              <a:rPr lang="en-US" sz="1200" b="1" dirty="0">
                <a:effectLst/>
                <a:latin typeface="Arial" panose="020B0604020202020204" pitchFamily="34" charset="0"/>
                <a:ea typeface="Calibri" panose="020F0502020204030204" pitchFamily="34" charset="0"/>
                <a:cs typeface="Times New Roman" panose="02020603050405020304" pitchFamily="18" charset="0"/>
              </a:rPr>
              <a:t>to think of stewardship in a new (positive) way.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635525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In a well-executed stewardship program, there is something planned for stewardship every month.  Although that sounds overwhelming, it doesn’t have to be.  I want to share with you a resource that makes it easy to design and implement stewardship related programs every month of the year. </a:t>
            </a: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 Diocese of West Texas developed a great framework for a year round stewardship calendar.  We started with their basic framework, then customized and expanded it for the Diocese of Atlanta to create a 63 page year round stewardship program.  You can download the book at https://tinyurl.com/yearroundstewardship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The program gives congregations suggestions and resources for practicing year ‘round stewardship each month of the year.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Every month, the church season is explained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And a theme is identified around which individual and congregational activities might take place in five recurring categories: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51372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 marR="0" lvl="0" indent="-91440">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Spiritual Growth</a:t>
            </a:r>
            <a:r>
              <a:rPr lang="en-US" sz="1200" dirty="0">
                <a:effectLst/>
                <a:latin typeface="Arial" panose="020B0604020202020204" pitchFamily="34" charset="0"/>
                <a:ea typeface="Calibri" panose="020F0502020204030204" pitchFamily="34" charset="0"/>
                <a:cs typeface="Times New Roman" panose="02020603050405020304" pitchFamily="18" charset="0"/>
              </a:rPr>
              <a:t> – Offers ways to deepen the spiritual lives of individuals and the congregation.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lnSpc>
                <a:spcPct val="150000"/>
              </a:lnSpc>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Ministry Spotlight</a:t>
            </a:r>
            <a:r>
              <a:rPr lang="en-US" sz="1200" dirty="0">
                <a:effectLst/>
                <a:latin typeface="Arial" panose="020B0604020202020204" pitchFamily="34" charset="0"/>
                <a:ea typeface="Calibri" panose="020F0502020204030204" pitchFamily="34" charset="0"/>
                <a:cs typeface="Times New Roman" panose="02020603050405020304" pitchFamily="18" charset="0"/>
              </a:rPr>
              <a:t> – Focusing on a different ministry each month is a way of giving thanks for that ministry and raising awareness about it to attract new participants.  Encourages saying “thank you”. This is one area where communicators can play a crucial role.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Financial Health</a:t>
            </a:r>
            <a:r>
              <a:rPr lang="en-US" sz="1200" dirty="0">
                <a:effectLst/>
                <a:latin typeface="Arial" panose="020B0604020202020204" pitchFamily="34" charset="0"/>
                <a:ea typeface="Calibri" panose="020F0502020204030204" pitchFamily="34" charset="0"/>
                <a:cs typeface="Times New Roman" panose="02020603050405020304" pitchFamily="18" charset="0"/>
              </a:rPr>
              <a:t> – Offers focus on fiscal responsibility, can communicate leadership’s good stewardship of the congregations resources.  Also offers many ways families can be intentional about how they manage their money including what they are saving and what percentage of their income they are giving away.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Outside Ourselves</a:t>
            </a:r>
            <a:r>
              <a:rPr lang="en-US" sz="1200" dirty="0">
                <a:effectLst/>
                <a:latin typeface="Arial" panose="020B0604020202020204" pitchFamily="34" charset="0"/>
                <a:ea typeface="Calibri" panose="020F0502020204030204" pitchFamily="34" charset="0"/>
                <a:cs typeface="Times New Roman" panose="02020603050405020304" pitchFamily="18" charset="0"/>
              </a:rPr>
              <a:t> – In outreach we take our stewardship to the streets of our communities.  These activities help people connect their pledge to ministry.  Communicating and celebrating the stories of meeting the needs of people are important motivators for personal stewardship decisions. If you aren’t doing outreach, people won’t give. And, even if you are doing great outreach, but people don’t know about it, they won’t give. As communicators, it often falls on you to make sure that everyone knows what good work is being done by the parish.***</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Courier New" panose="02070309020205020404" pitchFamily="49" charset="0"/>
              <a:buChar char="o"/>
            </a:pPr>
            <a:r>
              <a:rPr lang="en-US" sz="1200" b="1" dirty="0">
                <a:effectLst/>
                <a:latin typeface="Arial" panose="020B0604020202020204" pitchFamily="34" charset="0"/>
                <a:ea typeface="Calibri" panose="020F0502020204030204" pitchFamily="34" charset="0"/>
                <a:cs typeface="Times New Roman" panose="02020603050405020304" pitchFamily="18" charset="0"/>
              </a:rPr>
              <a:t>God’s Creation</a:t>
            </a:r>
            <a:r>
              <a:rPr lang="en-US" sz="1200" dirty="0">
                <a:effectLst/>
                <a:latin typeface="Arial" panose="020B0604020202020204" pitchFamily="34" charset="0"/>
                <a:ea typeface="Calibri" panose="020F0502020204030204" pitchFamily="34" charset="0"/>
                <a:cs typeface="Times New Roman" panose="02020603050405020304" pitchFamily="18" charset="0"/>
              </a:rPr>
              <a:t> – How we care for the environment that God has entrusted to us is a mark of our faithfulness. This category can include caring for the environment in our communities, in our homes, and in our churches.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4244963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For example, this is the planning guide for September.  It starts by talking about what season we are in – Ordinary Time.  It describes fall as a time of reconnecting with those who have been gone for the summer as well as a time of welcoming newcomers to the community.</a:t>
            </a:r>
          </a:p>
          <a:p>
            <a:endParaRPr lang="en-US" sz="1200" dirty="0">
              <a:effectLst/>
              <a:latin typeface="Arial" panose="020B0604020202020204" pitchFamily="34" charset="0"/>
              <a:ea typeface="Calibri" panose="020F0502020204030204" pitchFamily="34" charset="0"/>
            </a:endParaRPr>
          </a:p>
          <a:p>
            <a:r>
              <a:rPr lang="en-US" sz="1200" dirty="0">
                <a:effectLst/>
                <a:latin typeface="Arial" panose="020B0604020202020204" pitchFamily="34" charset="0"/>
                <a:ea typeface="Calibri" panose="020F0502020204030204" pitchFamily="34" charset="0"/>
              </a:rPr>
              <a:t>It identifies the theme as the Rhythm of Fall – a time of returning to our normal routine with the return of school.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4161596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Then there are quite a few suggestions for each of the five categories. The idea is to make this as easy as possible, so most of these suggestions include specific resources. For example, rather than only suggesting a Bible Study, it offers a specific Bible study programs related to the theme.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655559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September’s ministry spotlight is on Youth Ministry and includes several ideas for recognizing and thanking members of this ministry.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607013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Why is Year Round Stewardship important?</a:t>
            </a:r>
            <a:r>
              <a:rPr lang="en-US" sz="1200" b="1"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342900" algn="l" defTabSz="914400" rtl="0" eaLnBrk="1" latinLnBrk="0" hangingPunct="1">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Stewardship is what we do with all that God has given us, </a:t>
            </a:r>
            <a:r>
              <a:rPr lang="en-US" sz="1200" b="1" dirty="0">
                <a:effectLst/>
                <a:latin typeface="Arial" panose="020B0604020202020204" pitchFamily="34" charset="0"/>
                <a:ea typeface="Calibri" panose="020F0502020204030204" pitchFamily="34" charset="0"/>
                <a:cs typeface="Times New Roman" panose="02020603050405020304" pitchFamily="18" charset="0"/>
              </a:rPr>
              <a:t>all the time</a:t>
            </a:r>
            <a:r>
              <a:rPr lang="en-US" sz="1200" dirty="0">
                <a:effectLst/>
                <a:latin typeface="Arial" panose="020B0604020202020204" pitchFamily="34" charset="0"/>
                <a:ea typeface="Calibri" panose="020F0502020204030204" pitchFamily="34" charset="0"/>
                <a:cs typeface="Times New Roman" panose="02020603050405020304" pitchFamily="18" charset="0"/>
              </a:rPr>
              <a:t> – Too often, people think that stewardship is just a code word for the “annual beg-a-thon”.</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0" marR="0" lvl="0" indent="-342900" algn="l" defTabSz="914400" rtl="0" eaLnBrk="1" latinLnBrk="0" hangingPunct="1">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Takes stewardship out of the "annual occurrence" category and places it where it should be - right in front of us, all year round.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0" marR="0" lvl="0" indent="-342900" algn="l" defTabSz="914400" rtl="0" eaLnBrk="1" latinLnBrk="0" hangingPunct="1">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Strengthens and supports members of the congregation in their knowledge and understanding of their roles as God’s stewards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0" marR="0" lvl="0" indent="-342900" algn="l" defTabSz="914400" rtl="0" eaLnBrk="1" latinLnBrk="0" hangingPunct="1">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Develops and strengthens stewardship theology in the parish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0" marR="0" lvl="0" indent="-342900" algn="l" defTabSz="914400" rtl="0" eaLnBrk="1" latinLnBrk="0" hangingPunct="1">
              <a:spcBef>
                <a:spcPts val="0"/>
              </a:spcBef>
              <a:spcAft>
                <a:spcPts val="0"/>
              </a:spcAft>
              <a:buFont typeface="Arial" panose="020B0604020202020204" pitchFamily="34" charset="0"/>
              <a:buChar char="•"/>
              <a:tabLst>
                <a:tab pos="4572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Changes the culture by changing the conversation in non-threatening ways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8889824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Arial" panose="020B0604020202020204" pitchFamily="34" charset="0"/>
                <a:ea typeface="Calibri" panose="020F0502020204030204" pitchFamily="34" charset="0"/>
              </a:rPr>
              <a:t>To give you a taste of how many ideas are under each of the five categories, here you can see Reaching Out and God’s Creation.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864842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In addition to the planning guide, each month also includes a Worksheet. The top half of the page describes the season and theme for the month. The bottom half of the page list each of the five categories with their focus for the month, followed by a space to fill in one or more activities under each category. </a:t>
            </a: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You look at all of the ideas under spiritual growth and pick one – say Centering Prayer – and write it under the Spiritual Growth category. Then you do the same thing for each category.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908114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So your completed worksheet may look like this: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Have a Centering Prayer Class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Send thank you notes to members of the youth ministry &amp; name and thank youth ministry in bulletin</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Have Bob Smith lead a retirement planning workshop</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Contact the Islamic Center of Macon about having a guest speaker</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Publicize and provide copies of Faith and Citizenship: A Guide to Effective Advocacy for Episcopalians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Remember – This planning guide is a starting point, tailor ideas for your congregation.  If your parish already does something that isn’t listed – like a bake sale to raise funds for a homeless shelter – by all means, include that on your sheet.  Or, if you already plan on having an End of Life workshop, list it as an activity under financial health.</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6345496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Words</a:t>
            </a:r>
            <a:r>
              <a:rPr lang="en-US" sz="1200" b="1" baseline="0" dirty="0">
                <a:effectLst/>
                <a:latin typeface="Arial" panose="020B0604020202020204" pitchFamily="34" charset="0"/>
                <a:ea typeface="Calibri" panose="020F0502020204030204" pitchFamily="34" charset="0"/>
                <a:cs typeface="Times New Roman" panose="02020603050405020304" pitchFamily="18" charset="0"/>
              </a:rPr>
              <a:t> of Wisdom</a:t>
            </a:r>
            <a:r>
              <a:rPr lang="en-US" sz="1200" b="1" dirty="0">
                <a:effectLst/>
                <a:latin typeface="Arial" panose="020B0604020202020204" pitchFamily="34" charset="0"/>
                <a:ea typeface="Calibri" panose="020F0502020204030204" pitchFamily="34" charset="0"/>
                <a:cs typeface="Times New Roman" panose="02020603050405020304" pitchFamily="18" charset="0"/>
              </a:rPr>
              <a:t> – ***</a:t>
            </a:r>
          </a:p>
          <a:p>
            <a:pPr marL="0" marR="0">
              <a:spcBef>
                <a:spcPts val="0"/>
              </a:spcBef>
              <a:spcAft>
                <a:spcPts val="0"/>
              </a:spcAft>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US" sz="3600" b="1" dirty="0"/>
              <a:t>Divide and Conquer</a:t>
            </a:r>
          </a:p>
          <a:p>
            <a:pPr marL="457200" indent="-182880">
              <a:spcAft>
                <a:spcPts val="600"/>
              </a:spcAft>
              <a:buFont typeface="Arial" panose="020B0604020202020204" pitchFamily="34" charset="0"/>
              <a:buChar char="•"/>
            </a:pPr>
            <a:r>
              <a:rPr lang="en-US" sz="3300" dirty="0"/>
              <a:t>Start by assigning each person on the Stewardship Committee or Vestry one month to plan. </a:t>
            </a:r>
            <a:r>
              <a:rPr lang="en-US" sz="3300" b="1" dirty="0"/>
              <a:t>***</a:t>
            </a:r>
          </a:p>
          <a:p>
            <a:pPr marL="457200" indent="-182880">
              <a:spcAft>
                <a:spcPts val="600"/>
              </a:spcAft>
              <a:buFont typeface="Arial" panose="020B0604020202020204" pitchFamily="34" charset="0"/>
              <a:buChar char="•"/>
            </a:pPr>
            <a:r>
              <a:rPr lang="en-US" sz="3300" dirty="0"/>
              <a:t>Each person should complete their assigned month’s worksheet with one idea in each of the five categories. (My husband is not Episcopalian and does not speak Episcopal, so I used him as my test case. I gave him the month with the most options and he completed it in 7 minutes. </a:t>
            </a:r>
            <a:r>
              <a:rPr lang="en-US" sz="3300" b="1" dirty="0"/>
              <a:t>***</a:t>
            </a:r>
          </a:p>
          <a:p>
            <a:pPr marL="457200" indent="-182880">
              <a:spcAft>
                <a:spcPts val="600"/>
              </a:spcAft>
              <a:buFont typeface="Arial" panose="020B0604020202020204" pitchFamily="34" charset="0"/>
              <a:buChar char="•"/>
            </a:pPr>
            <a:r>
              <a:rPr lang="en-US" sz="3300" dirty="0"/>
              <a:t>Compile the worksheets completed by the individual members of the committee. </a:t>
            </a:r>
            <a:r>
              <a:rPr lang="en-US" sz="3300" b="1" dirty="0"/>
              <a:t>***</a:t>
            </a:r>
          </a:p>
          <a:p>
            <a:pPr marL="457200" indent="-182880">
              <a:spcAft>
                <a:spcPts val="600"/>
              </a:spcAft>
              <a:buFont typeface="Arial" panose="020B0604020202020204" pitchFamily="34" charset="0"/>
              <a:buChar char="•"/>
            </a:pPr>
            <a:r>
              <a:rPr lang="en-US" sz="3300" dirty="0"/>
              <a:t>As a committee, review each of the 12 worksheets (looking at them as part of the whole) and make any needed adjustments.</a:t>
            </a:r>
            <a:r>
              <a:rPr lang="en-US" sz="1200" b="1" kern="1200" dirty="0">
                <a:solidFill>
                  <a:schemeClr val="tx2"/>
                </a:solidFill>
                <a:effectLst/>
                <a:latin typeface="+mn-lt"/>
                <a:ea typeface="+mn-ea"/>
                <a:cs typeface="+mn-cs"/>
              </a:rPr>
              <a:t> </a:t>
            </a:r>
            <a:r>
              <a:rPr lang="en-US" sz="1200" b="0" kern="1200" dirty="0">
                <a:solidFill>
                  <a:schemeClr val="tx2"/>
                </a:solidFill>
                <a:effectLst/>
                <a:latin typeface="+mn-lt"/>
                <a:ea typeface="+mn-ea"/>
                <a:cs typeface="+mn-cs"/>
              </a:rPr>
              <a:t>We did this at a diocesan Vestry retreat several years ago with about 10 different vestries in the room. Within 30 minutes, each parish had a comprehensive, 12 month stewardship plan in writing. ***</a:t>
            </a:r>
            <a:endParaRPr lang="en-US" sz="3300" b="0" dirty="0"/>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659717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b="1" dirty="0">
                <a:effectLst/>
                <a:latin typeface="Arial" panose="020B0604020202020204" pitchFamily="34" charset="0"/>
                <a:ea typeface="Calibri" panose="020F0502020204030204" pitchFamily="34" charset="0"/>
                <a:cs typeface="Times New Roman" panose="02020603050405020304" pitchFamily="18" charset="0"/>
              </a:rPr>
              <a:t>Bite</a:t>
            </a:r>
            <a:r>
              <a:rPr lang="en-US" sz="1200" b="1" baseline="0" dirty="0">
                <a:effectLst/>
                <a:latin typeface="Arial" panose="020B0604020202020204" pitchFamily="34" charset="0"/>
                <a:ea typeface="Calibri" panose="020F0502020204030204" pitchFamily="34" charset="0"/>
                <a:cs typeface="Times New Roman" panose="02020603050405020304" pitchFamily="18" charset="0"/>
              </a:rPr>
              <a:t> Sized Pieces</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Although it would be great to do the activity in all five of the categories every month, that’s probably not going to happen. That’s okay!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Execute as many as you can do well, but do at least one every month.</a:t>
            </a:r>
            <a:r>
              <a:rPr lang="en-US" sz="1100" dirty="0">
                <a:effectLst/>
                <a:latin typeface="Calibri" panose="020F0502020204030204" pitchFamily="34" charset="0"/>
                <a:ea typeface="Calibri" panose="020F0502020204030204" pitchFamily="34" charset="0"/>
                <a:cs typeface="Times New Roman" panose="02020603050405020304" pitchFamily="18" charset="0"/>
              </a:rPr>
              <a:t>  Keep</a:t>
            </a:r>
            <a:r>
              <a:rPr lang="en-US" sz="1100" baseline="0" dirty="0">
                <a:effectLst/>
                <a:latin typeface="Calibri" panose="020F0502020204030204" pitchFamily="34" charset="0"/>
                <a:ea typeface="Calibri" panose="020F0502020204030204" pitchFamily="34" charset="0"/>
                <a:cs typeface="Times New Roman" panose="02020603050405020304" pitchFamily="18" charset="0"/>
              </a:rPr>
              <a:t> in mind that you were probably already planning on doing a lot of these things already. For example, in Atlanta, a large number of our parishes participate in The Hunger Walk to raise money for the Episcopal Charities Foundation and the Atlanta Food Bank. The Hunger Walk is one of the ideas in Reaching Out.  We aren’t asking you to take on extra things as much as we are asking you to reframe them through the lens of stewardship.</a:t>
            </a:r>
            <a:r>
              <a:rPr lang="en-US" sz="11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you are in the ideal position </a:t>
            </a:r>
            <a:r>
              <a:rPr lang="en-US" sz="1100" dirty="0">
                <a:effectLst/>
                <a:latin typeface="Calibri" panose="020F0502020204030204" pitchFamily="34" charset="0"/>
                <a:ea typeface="Calibri" panose="020F0502020204030204" pitchFamily="34" charset="0"/>
                <a:cs typeface="Times New Roman" panose="02020603050405020304" pitchFamily="18" charset="0"/>
              </a:rPr>
              <a:t>to do this because, as communicators, you have a </a:t>
            </a:r>
            <a:r>
              <a:rPr lang="en-US" sz="1100" b="1" dirty="0">
                <a:effectLst/>
                <a:latin typeface="Calibri" panose="020F0502020204030204" pitchFamily="34" charset="0"/>
                <a:ea typeface="Calibri" panose="020F0502020204030204" pitchFamily="34" charset="0"/>
                <a:cs typeface="Times New Roman" panose="02020603050405020304" pitchFamily="18" charset="0"/>
              </a:rPr>
              <a:t>birds eye view of what’s </a:t>
            </a:r>
            <a:r>
              <a:rPr lang="en-US" sz="1100" dirty="0">
                <a:effectLst/>
                <a:latin typeface="Calibri" panose="020F0502020204030204" pitchFamily="34" charset="0"/>
                <a:ea typeface="Calibri" panose="020F0502020204030204" pitchFamily="34" charset="0"/>
                <a:cs typeface="Times New Roman" panose="02020603050405020304" pitchFamily="18" charset="0"/>
              </a:rPr>
              <a:t>happening at your church. You are able to see the big picture.  So, as you see things coming up on the schedule, think of them through the lens of stewardship and how they may be reframed and communicated as practicing good stewardship.</a:t>
            </a:r>
          </a:p>
          <a:p>
            <a:pPr marL="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It’s also important to keep in mind that if you can do nothing else, the Ministry Spotlight takes minimal time and energy.  That can be as easy as asking the members of the altar guild to stand during worship and talking about what they do, and asking the congregation to give them a big round of applause to say thank you.</a:t>
            </a:r>
            <a:r>
              <a:rPr lang="en-US" sz="1200" b="1" kern="1200" dirty="0">
                <a:solidFill>
                  <a:schemeClr val="tx2"/>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51334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latin typeface="+mn-lt"/>
                <a:ea typeface="+mn-ea"/>
                <a:cs typeface="+mn-cs"/>
              </a:rPr>
              <a:t>The More The Merrier ***</a:t>
            </a:r>
          </a:p>
          <a:p>
            <a:r>
              <a:rPr lang="en-US" sz="1200" b="0" i="0" u="none" strike="noStrike" kern="1200" baseline="0" dirty="0">
                <a:solidFill>
                  <a:schemeClr val="tx2"/>
                </a:solidFill>
                <a:latin typeface="+mn-lt"/>
                <a:ea typeface="+mn-ea"/>
                <a:cs typeface="+mn-cs"/>
              </a:rPr>
              <a:t>Remember – the members of the Stewardship Committee do not have to be the ones to execute each idea. Get other ministries involved! ***</a:t>
            </a:r>
          </a:p>
          <a:p>
            <a:r>
              <a:rPr lang="en-US" sz="1200" b="0" i="1" u="none" strike="noStrike" kern="1200" baseline="0" dirty="0">
                <a:solidFill>
                  <a:schemeClr val="tx2"/>
                </a:solidFill>
                <a:latin typeface="+mn-lt"/>
                <a:ea typeface="+mn-ea"/>
                <a:cs typeface="+mn-cs"/>
              </a:rPr>
              <a:t>Spiritual Growth </a:t>
            </a:r>
            <a:r>
              <a:rPr lang="en-US" sz="1200" b="0" i="0" u="none" strike="noStrike" kern="1200" baseline="0" dirty="0">
                <a:solidFill>
                  <a:schemeClr val="tx2"/>
                </a:solidFill>
                <a:latin typeface="+mn-lt"/>
                <a:ea typeface="+mn-ea"/>
                <a:cs typeface="+mn-cs"/>
              </a:rPr>
              <a:t>– Partner with Worship Committee and/or Adult Christian Formation Committee ***</a:t>
            </a:r>
          </a:p>
          <a:p>
            <a:r>
              <a:rPr lang="en-US" sz="1200" b="0" i="1" u="none" strike="noStrike" kern="1200" baseline="0" dirty="0">
                <a:solidFill>
                  <a:schemeClr val="tx2"/>
                </a:solidFill>
                <a:latin typeface="+mn-lt"/>
                <a:ea typeface="+mn-ea"/>
                <a:cs typeface="+mn-cs"/>
              </a:rPr>
              <a:t>Ministry Spotlight </a:t>
            </a:r>
            <a:r>
              <a:rPr lang="en-US" sz="1200" b="0" i="0" u="none" strike="noStrike" kern="1200" baseline="0" dirty="0">
                <a:solidFill>
                  <a:schemeClr val="tx2"/>
                </a:solidFill>
                <a:latin typeface="+mn-lt"/>
                <a:ea typeface="+mn-ea"/>
                <a:cs typeface="+mn-cs"/>
              </a:rPr>
              <a:t>– Partner with Communications Committee and/or Pastoral Care Committee ***</a:t>
            </a:r>
          </a:p>
          <a:p>
            <a:r>
              <a:rPr lang="en-US" sz="1200" b="0" i="1" u="none" strike="noStrike" kern="1200" baseline="0" dirty="0">
                <a:solidFill>
                  <a:schemeClr val="tx2"/>
                </a:solidFill>
                <a:latin typeface="+mn-lt"/>
                <a:ea typeface="+mn-ea"/>
                <a:cs typeface="+mn-cs"/>
              </a:rPr>
              <a:t>Financial Health </a:t>
            </a:r>
            <a:r>
              <a:rPr lang="en-US" sz="1200" b="0" i="0" u="none" strike="noStrike" kern="1200" baseline="0" dirty="0">
                <a:solidFill>
                  <a:schemeClr val="tx2"/>
                </a:solidFill>
                <a:latin typeface="+mn-lt"/>
                <a:ea typeface="+mn-ea"/>
                <a:cs typeface="+mn-cs"/>
              </a:rPr>
              <a:t>– Partner with Finance Committee ***</a:t>
            </a:r>
          </a:p>
          <a:p>
            <a:r>
              <a:rPr lang="en-US" sz="1200" b="0" i="1" u="none" strike="noStrike" kern="1200" baseline="0" dirty="0">
                <a:solidFill>
                  <a:schemeClr val="tx2"/>
                </a:solidFill>
                <a:latin typeface="+mn-lt"/>
                <a:ea typeface="+mn-ea"/>
                <a:cs typeface="+mn-cs"/>
              </a:rPr>
              <a:t>Outside Ourselves </a:t>
            </a:r>
            <a:r>
              <a:rPr lang="en-US" sz="1200" b="0" i="0" u="none" strike="noStrike" kern="1200" baseline="0" dirty="0">
                <a:solidFill>
                  <a:schemeClr val="tx2"/>
                </a:solidFill>
                <a:latin typeface="+mn-lt"/>
                <a:ea typeface="+mn-ea"/>
                <a:cs typeface="+mn-cs"/>
              </a:rPr>
              <a:t>– Partner with Outreach/Community Ministries Committee ***</a:t>
            </a:r>
          </a:p>
          <a:p>
            <a:r>
              <a:rPr lang="en-US" sz="1200" b="0" i="1" u="none" strike="noStrike" kern="1200" baseline="0" dirty="0">
                <a:solidFill>
                  <a:schemeClr val="tx2"/>
                </a:solidFill>
                <a:latin typeface="+mn-lt"/>
                <a:ea typeface="+mn-ea"/>
                <a:cs typeface="+mn-cs"/>
              </a:rPr>
              <a:t>God’s Creation </a:t>
            </a:r>
            <a:r>
              <a:rPr lang="en-US" sz="1200" b="0" i="0" u="none" strike="noStrike" kern="1200" baseline="0" dirty="0">
                <a:solidFill>
                  <a:schemeClr val="tx2"/>
                </a:solidFill>
                <a:latin typeface="+mn-lt"/>
                <a:ea typeface="+mn-ea"/>
                <a:cs typeface="+mn-cs"/>
              </a:rPr>
              <a:t>– Partner with Green Team/Creation Keepers/Environmental Committee</a:t>
            </a:r>
            <a:endParaRPr lang="en-US" sz="1200" b="1" i="0" u="none" strike="noStrike" kern="1200" baseline="0" dirty="0">
              <a:solidFill>
                <a:schemeClr val="tx2"/>
              </a:solidFill>
              <a:effectLst/>
              <a:latin typeface="+mn-lt"/>
              <a:ea typeface="+mn-ea"/>
              <a:cs typeface="+mn-cs"/>
            </a:endParaRPr>
          </a:p>
          <a:p>
            <a:endParaRPr lang="en-US" sz="1200" b="1" i="0" u="none" strike="noStrike" kern="1200" baseline="0" dirty="0">
              <a:solidFill>
                <a:schemeClr val="tx2"/>
              </a:solidFill>
              <a:effectLst/>
              <a:latin typeface="+mn-lt"/>
              <a:ea typeface="+mn-ea"/>
              <a:cs typeface="+mn-cs"/>
            </a:endParaRPr>
          </a:p>
          <a:p>
            <a:r>
              <a:rPr lang="en-US" sz="1200" b="0" i="0" u="none" strike="noStrike" kern="1200" baseline="0" dirty="0">
                <a:solidFill>
                  <a:schemeClr val="tx2"/>
                </a:solidFill>
                <a:effectLst/>
                <a:latin typeface="+mn-lt"/>
                <a:ea typeface="+mn-ea"/>
                <a:cs typeface="+mn-cs"/>
              </a:rPr>
              <a:t>As the communications folks, you can help facilitated this collaboration if you are looking at things through the lens of stewardship.***</a:t>
            </a:r>
            <a:endParaRPr lang="en-US" sz="1200" b="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1440471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2"/>
                </a:solidFill>
                <a:latin typeface="+mn-lt"/>
                <a:ea typeface="+mn-ea"/>
                <a:cs typeface="+mn-cs"/>
              </a:rPr>
              <a:t>Help Is Available!</a:t>
            </a:r>
          </a:p>
          <a:p>
            <a:r>
              <a:rPr lang="en-US" sz="1200" b="0" i="0" u="none" strike="noStrike" kern="1200" baseline="0" dirty="0">
                <a:solidFill>
                  <a:schemeClr val="tx2"/>
                </a:solidFill>
                <a:latin typeface="+mn-lt"/>
                <a:ea typeface="+mn-ea"/>
                <a:cs typeface="+mn-cs"/>
              </a:rPr>
              <a:t>The Diocese of Atlanta Commission on Stewardship is available to help. Please don’t hesitate to contact us if you have questions or need assistance.</a:t>
            </a:r>
            <a:r>
              <a:rPr lang="en-US" sz="1200" b="1" kern="1200" dirty="0">
                <a:solidFill>
                  <a:schemeClr val="tx2"/>
                </a:solidFill>
                <a:effectLst/>
                <a:latin typeface="+mn-lt"/>
                <a:ea typeface="+mn-ea"/>
                <a:cs typeface="+mn-cs"/>
              </a:rPr>
              <a:t> ***</a:t>
            </a:r>
            <a:endParaRPr lang="en-US" sz="1200" b="0" i="0" u="none" strike="noStrike" kern="1200" baseline="0" dirty="0">
              <a:solidFill>
                <a:schemeClr val="tx2"/>
              </a:solidFill>
              <a:latin typeface="+mn-lt"/>
              <a:ea typeface="+mn-ea"/>
              <a:cs typeface="+mn-cs"/>
            </a:endParaRPr>
          </a:p>
          <a:p>
            <a:pPr marL="0" marR="0">
              <a:spcBef>
                <a:spcPts val="0"/>
              </a:spcBef>
              <a:spcAft>
                <a:spcPts val="0"/>
              </a:spcAft>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4553707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said in the beginning, I hope that you are able to see what a valuable role you play in nurturing the spiritual practice of stewardship by fostering a healthy year round stewardship program in your parish. How ideas and events are presented matter. If your church is anything like mine, all too often, </a:t>
            </a:r>
            <a:r>
              <a:rPr kumimoji="0" lang="en-US" sz="1200" b="0" i="0" u="none" strike="noStrike" kern="1200" cap="none" spc="0" normalizeH="0" baseline="0" noProof="0" dirty="0">
                <a:ln>
                  <a:noFill/>
                </a:ln>
                <a:solidFill>
                  <a:prstClr val="black"/>
                </a:solidFill>
                <a:effectLst/>
                <a:uLnTx/>
                <a:uFillTx/>
                <a:latin typeface="+mn-lt"/>
                <a:ea typeface="+mn-ea"/>
                <a:cs typeface="+mn-cs"/>
              </a:rPr>
              <a:t>people send you the bare bones information about events and it is up to you to publicize them in a meaningful way. Words matter. </a:t>
            </a:r>
            <a:r>
              <a:rPr kumimoji="0" lang="en-US" sz="1200" b="1" i="0" u="none" strike="noStrike" kern="1200" cap="none" spc="0" normalizeH="0" baseline="0" noProof="0" dirty="0">
                <a:ln>
                  <a:noFill/>
                </a:ln>
                <a:solidFill>
                  <a:prstClr val="black"/>
                </a:solidFill>
                <a:effectLst/>
                <a:uLnTx/>
                <a:uFillTx/>
                <a:latin typeface="+mn-lt"/>
                <a:ea typeface="+mn-ea"/>
                <a:cs typeface="+mn-cs"/>
              </a:rPr>
              <a:t>Connecting the dots between giving and ministry matters</a:t>
            </a:r>
            <a:r>
              <a:rPr kumimoji="0" lang="en-US" sz="1200" b="0" i="0" u="none" strike="noStrike" kern="1200" cap="none" spc="0" normalizeH="0" baseline="0" noProof="0" dirty="0">
                <a:ln>
                  <a:noFill/>
                </a:ln>
                <a:solidFill>
                  <a:prstClr val="black"/>
                </a:solidFill>
                <a:effectLst/>
                <a:uLnTx/>
                <a:uFillTx/>
                <a:latin typeface="+mn-lt"/>
                <a:ea typeface="+mn-ea"/>
                <a:cs typeface="+mn-cs"/>
              </a:rPr>
              <a:t>. You are in the unique position to be able to do this with language and imagery. You are a powerful force for ministry and, as I said before, the Diocese of Atlanta’s Commission on Stewardship is here to help and support you in any way we can. </a:t>
            </a:r>
            <a:endParaRPr lang="en-US" dirty="0"/>
          </a:p>
        </p:txBody>
      </p:sp>
      <p:sp>
        <p:nvSpPr>
          <p:cNvPr id="4" name="Slide Number Placeholder 3"/>
          <p:cNvSpPr>
            <a:spLocks noGrp="1"/>
          </p:cNvSpPr>
          <p:nvPr>
            <p:ph type="sldNum" sz="quarter" idx="5"/>
          </p:nvPr>
        </p:nvSpPr>
        <p:spPr/>
        <p:txBody>
          <a:bodyPr/>
          <a:lstStyle/>
          <a:p>
            <a:fld id="{8AD115C9-E24C-4512-AA8B-319BB49F77B5}" type="slidenum">
              <a:rPr lang="en-US" smtClean="0"/>
              <a:t>27</a:t>
            </a:fld>
            <a:endParaRPr lang="en-US"/>
          </a:p>
        </p:txBody>
      </p:sp>
    </p:spTree>
    <p:extLst>
      <p:ext uri="{BB962C8B-B14F-4D97-AF65-F5344CB8AC3E}">
        <p14:creationId xmlns:p14="http://schemas.microsoft.com/office/powerpoint/2010/main" val="371481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Who should be involved with Stewardship? Clergy &amp; Lay Leadership, Adults, Youth,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defTabSz="914400" rtl="0" eaLnBrk="1" latinLnBrk="0" hangingPunct="1">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EVERYONE!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16929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defTabSz="914400" rtl="0" eaLnBrk="1" latinLnBrk="0" hangingPunct="1">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Let’s start with the hardest group – </a:t>
            </a:r>
            <a:r>
              <a:rPr lang="en-US" sz="1200" b="1" dirty="0">
                <a:effectLst/>
                <a:latin typeface="Arial" panose="020B0604020202020204" pitchFamily="34" charset="0"/>
                <a:ea typeface="Calibri" panose="020F0502020204030204" pitchFamily="34" charset="0"/>
                <a:cs typeface="Times New Roman" panose="02020603050405020304" pitchFamily="18" charset="0"/>
              </a:rPr>
              <a:t>Clergy and Leadership</a:t>
            </a:r>
            <a:r>
              <a:rPr lang="en-US" sz="1200" dirty="0">
                <a:effectLst/>
                <a:latin typeface="Arial" panose="020B0604020202020204" pitchFamily="34" charset="0"/>
                <a:ea typeface="Calibri" panose="020F0502020204030204" pitchFamily="34" charset="0"/>
                <a:cs typeface="Times New Roman" panose="02020603050405020304" pitchFamily="18" charset="0"/>
              </a:rPr>
              <a:t>.  When leadership doesn't lead, the group depending on leadership doesn't make progress. Let me say that again: </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When leadership doesn't lead, the group depending on leadership doesn't make progress. </a:t>
            </a:r>
            <a:r>
              <a:rPr lang="en-US" sz="1200" dirty="0">
                <a:effectLst/>
                <a:latin typeface="Arial" panose="020B0604020202020204" pitchFamily="34" charset="0"/>
                <a:ea typeface="Calibri" panose="020F0502020204030204" pitchFamily="34" charset="0"/>
                <a:cs typeface="Times New Roman" panose="02020603050405020304" pitchFamily="18" charset="0"/>
              </a:rPr>
              <a:t>This is an </a:t>
            </a:r>
            <a:r>
              <a:rPr lang="en-US" sz="1200" b="1" dirty="0">
                <a:effectLst/>
                <a:latin typeface="Arial" panose="020B0604020202020204" pitchFamily="34" charset="0"/>
                <a:ea typeface="Calibri" panose="020F0502020204030204" pitchFamily="34" charset="0"/>
                <a:cs typeface="Times New Roman" panose="02020603050405020304" pitchFamily="18" charset="0"/>
              </a:rPr>
              <a:t>essential truth </a:t>
            </a:r>
            <a:r>
              <a:rPr lang="en-US" sz="1200" dirty="0">
                <a:effectLst/>
                <a:latin typeface="Arial" panose="020B0604020202020204" pitchFamily="34" charset="0"/>
                <a:ea typeface="Calibri" panose="020F0502020204030204" pitchFamily="34" charset="0"/>
                <a:cs typeface="Times New Roman" panose="02020603050405020304" pitchFamily="18" charset="0"/>
              </a:rPr>
              <a:t>for us as we </a:t>
            </a:r>
            <a:r>
              <a:rPr lang="en-US" sz="1200" b="1" dirty="0">
                <a:effectLst/>
                <a:latin typeface="Arial" panose="020B0604020202020204" pitchFamily="34" charset="0"/>
                <a:ea typeface="Calibri" panose="020F0502020204030204" pitchFamily="34" charset="0"/>
                <a:cs typeface="Times New Roman" panose="02020603050405020304" pitchFamily="18" charset="0"/>
              </a:rPr>
              <a:t>encourage generosity </a:t>
            </a:r>
            <a:r>
              <a:rPr lang="en-US" sz="1200" dirty="0">
                <a:effectLst/>
                <a:latin typeface="Arial" panose="020B0604020202020204" pitchFamily="34" charset="0"/>
                <a:ea typeface="Calibri" panose="020F0502020204030204" pitchFamily="34" charset="0"/>
                <a:cs typeface="Times New Roman" panose="02020603050405020304" pitchFamily="18" charset="0"/>
              </a:rPr>
              <a:t>for the purpose of doing </a:t>
            </a:r>
            <a:r>
              <a:rPr lang="en-US" sz="1200" b="1" dirty="0">
                <a:effectLst/>
                <a:latin typeface="Arial" panose="020B0604020202020204" pitchFamily="34" charset="0"/>
                <a:ea typeface="Calibri" panose="020F0502020204030204" pitchFamily="34" charset="0"/>
                <a:cs typeface="Times New Roman" panose="02020603050405020304" pitchFamily="18" charset="0"/>
              </a:rPr>
              <a:t>God's work in the world</a:t>
            </a:r>
            <a:r>
              <a:rPr lang="en-US" sz="1200" dirty="0">
                <a:effectLst/>
                <a:latin typeface="Arial" panose="020B0604020202020204" pitchFamily="34" charset="0"/>
                <a:ea typeface="Calibri" panose="020F0502020204030204" pitchFamily="34" charset="0"/>
                <a:cs typeface="Times New Roman" panose="02020603050405020304" pitchFamily="18" charset="0"/>
              </a:rPr>
              <a:t>.  Regardless of what your formal title is, as a person responsible for communicating the work of the church, you are in a leadership position. So how do we – as clergy and lay leadership – lead in regards to stewardship?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769621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Preach it, Preacher!  </a:t>
            </a:r>
            <a:r>
              <a:rPr lang="en-US" sz="1200" b="0" dirty="0">
                <a:effectLst/>
                <a:latin typeface="Arial" panose="020B0604020202020204" pitchFamily="34" charset="0"/>
                <a:ea typeface="Calibri" panose="020F0502020204030204" pitchFamily="34" charset="0"/>
                <a:cs typeface="Times New Roman" panose="02020603050405020304" pitchFamily="18" charset="0"/>
              </a:rPr>
              <a:t>Encourage </a:t>
            </a:r>
            <a:r>
              <a:rPr lang="en-US" sz="1200" dirty="0">
                <a:effectLst/>
                <a:latin typeface="Arial" panose="020B0604020202020204" pitchFamily="34" charset="0"/>
                <a:ea typeface="Calibri" panose="020F0502020204030204" pitchFamily="34" charset="0"/>
                <a:cs typeface="Times New Roman" panose="02020603050405020304" pitchFamily="18" charset="0"/>
              </a:rPr>
              <a:t>Clergy, incorporate stewardship into your sermons all year – not just in the weeks preceding your annual campaign. Avoiding talking about the spiritual practice of stewardship from the pulpit is doing a disservice to God and the congregation. </a:t>
            </a:r>
            <a:r>
              <a:rPr lang="en-US" sz="1200" b="1" dirty="0">
                <a:effectLst/>
                <a:latin typeface="Arial" panose="020B0604020202020204" pitchFamily="34" charset="0"/>
                <a:ea typeface="Calibri" panose="020F0502020204030204" pitchFamily="34" charset="0"/>
                <a:cs typeface="Times New Roman" panose="02020603050405020304" pitchFamily="18" charset="0"/>
              </a:rPr>
              <a:t>***</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Vestry Stewardship Statement </a:t>
            </a:r>
            <a:r>
              <a:rPr lang="en-US" sz="1200" dirty="0">
                <a:effectLst/>
                <a:latin typeface="Arial" panose="020B0604020202020204" pitchFamily="34" charset="0"/>
                <a:ea typeface="Calibri" panose="020F0502020204030204" pitchFamily="34" charset="0"/>
                <a:cs typeface="Times New Roman" panose="02020603050405020304" pitchFamily="18" charset="0"/>
              </a:rPr>
              <a:t>As leaders, how can you ask the congregation to do something that you haven’t even really spent much time considering?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A vestry stewardship statement is developed by the vestry during a workshop with the help of a facilitator. With Bible study and some serious discernment, we develop a comprehensive 3-part statement that everyone has to agree on: We Believe…, We Commit…, We Invite… Then you frame it, put it on the wall, and publish it, website.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Example: </a:t>
            </a:r>
            <a:r>
              <a:rPr lang="en-US" sz="1200" b="1"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believe </a:t>
            </a:r>
            <a:r>
              <a:rPr lang="en-US" sz="2800" dirty="0">
                <a:ea typeface="Calibri" panose="020F0502020204030204" pitchFamily="34" charset="0"/>
                <a:cs typeface="Calibri" panose="020F0502020204030204" pitchFamily="34" charset="0"/>
              </a:rPr>
              <a:t>everything we have comes from God.  Therefore, as faithful stewards, we are called to share all that we are and all that we have abundantly and joyfully to further God’s kingdom. ***</a:t>
            </a:r>
          </a:p>
          <a:p>
            <a:pPr marL="457200" lvl="1" indent="0">
              <a:spcBef>
                <a:spcPts val="0"/>
              </a:spcBef>
              <a:spcAft>
                <a:spcPts val="1200"/>
              </a:spcAft>
              <a:buNone/>
              <a:tabLst>
                <a:tab pos="914400" algn="l"/>
              </a:tabLst>
            </a:pPr>
            <a:endParaRPr lang="en-US" sz="2800" b="1" i="1" dirty="0">
              <a:ea typeface="Calibri" panose="020F0502020204030204" pitchFamily="34" charset="0"/>
              <a:cs typeface="Calibri" panose="020F0502020204030204" pitchFamily="34" charset="0"/>
            </a:endParaRP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commit </a:t>
            </a:r>
            <a:r>
              <a:rPr lang="en-US" sz="2800" dirty="0">
                <a:ea typeface="Calibri" panose="020F0502020204030204" pitchFamily="34" charset="0"/>
                <a:cs typeface="Calibri" panose="020F0502020204030204" pitchFamily="34" charset="0"/>
              </a:rPr>
              <a:t>to love our neighbors as God loves us through word and deed; to build community by serving and caring for the needs of others; to challenge our fears of scarcity; and to work towards the biblical standard of tithing 10% of our annual income. ***</a:t>
            </a:r>
          </a:p>
          <a:p>
            <a:pPr marL="457200" lvl="1" indent="0">
              <a:spcBef>
                <a:spcPts val="0"/>
              </a:spcBef>
              <a:spcAft>
                <a:spcPts val="1200"/>
              </a:spcAft>
              <a:buNone/>
              <a:tabLst>
                <a:tab pos="914400" algn="l"/>
              </a:tabLst>
            </a:pPr>
            <a:endParaRPr lang="en-US" sz="2800" b="1" i="1" dirty="0">
              <a:ea typeface="Calibri" panose="020F0502020204030204" pitchFamily="34" charset="0"/>
              <a:cs typeface="Calibri" panose="020F0502020204030204" pitchFamily="34" charset="0"/>
            </a:endParaRP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invite </a:t>
            </a:r>
            <a:r>
              <a:rPr lang="en-US" sz="2800" dirty="0">
                <a:ea typeface="Calibri" panose="020F0502020204030204" pitchFamily="34" charset="0"/>
                <a:cs typeface="Calibri" panose="020F0502020204030204" pitchFamily="34" charset="0"/>
              </a:rPr>
              <a:t>you to join us by embracing the promises of God’s abundant blessings, and giving cheerfully, generously, and gratefully for all God entrusts to you. </a:t>
            </a:r>
          </a:p>
          <a:p>
            <a:pPr marL="457200" lvl="1" indent="0">
              <a:spcBef>
                <a:spcPts val="0"/>
              </a:spcBef>
              <a:spcAft>
                <a:spcPts val="1200"/>
              </a:spcAft>
              <a:buNone/>
              <a:tabLst>
                <a:tab pos="914400" algn="l"/>
              </a:tabLst>
            </a:pPr>
            <a:endParaRPr lang="en-US" sz="2800" dirty="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tab pos="914400" algn="l"/>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Developing a vestry stewardship statement not only facilitates the members of your vestry getting clear about what they believe as individuals and as a leadership body, but it also gives the vestry a vehicle to offer public reflection about how each person experiences God in the midst of financial decision making.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1200"/>
              </a:spcAft>
              <a:buNone/>
              <a:tabLst>
                <a:tab pos="914400" algn="l"/>
              </a:tabLst>
            </a:pPr>
            <a:endParaRPr lang="en-US" dirty="0"/>
          </a:p>
          <a:p>
            <a:pPr marL="914400" marR="0" lvl="2" indent="0">
              <a:spcBef>
                <a:spcPts val="0"/>
              </a:spcBef>
              <a:spcAft>
                <a:spcPts val="0"/>
              </a:spcAft>
              <a:buFont typeface="Arial" panose="020B0604020202020204" pitchFamily="34" charset="0"/>
              <a:buNone/>
              <a:tabLst>
                <a:tab pos="914400" algn="l"/>
              </a:tabLst>
            </a:pPr>
            <a:endParaRPr lang="en-US" sz="1200" i="1" dirty="0">
              <a:effectLst/>
              <a:latin typeface="Arial" panose="020B0604020202020204" pitchFamily="34" charset="0"/>
              <a:ea typeface="Calibri" panose="020F0502020204030204" pitchFamily="34" charset="0"/>
              <a:cs typeface="Times New Roman" panose="02020603050405020304" pitchFamily="18" charset="0"/>
            </a:endParaRPr>
          </a:p>
          <a:p>
            <a:pPr marL="914400" marR="0" lvl="2" indent="0">
              <a:spcBef>
                <a:spcPts val="0"/>
              </a:spcBef>
              <a:spcAft>
                <a:spcPts val="0"/>
              </a:spcAft>
              <a:buFont typeface="Arial" panose="020B0604020202020204" pitchFamily="34" charset="0"/>
              <a:buNone/>
              <a:tabLst>
                <a:tab pos="914400" algn="l"/>
              </a:tabLst>
            </a:pPr>
            <a:r>
              <a:rPr lang="en-US" sz="1200" i="1" dirty="0">
                <a:effectLst/>
                <a:latin typeface="Arial" panose="020B0604020202020204" pitchFamily="34" charset="0"/>
                <a:ea typeface="Calibri" panose="020F0502020204030204" pitchFamily="34" charset="0"/>
                <a:cs typeface="Times New Roman" panose="02020603050405020304" pitchFamily="18" charset="0"/>
              </a:rPr>
              <a:t>Alternate example:</a:t>
            </a:r>
          </a:p>
          <a:p>
            <a:pPr marL="914400" marR="0" lvl="2" indent="0">
              <a:spcBef>
                <a:spcPts val="0"/>
              </a:spcBef>
              <a:spcAft>
                <a:spcPts val="0"/>
              </a:spcAft>
              <a:buFont typeface="Arial" panose="020B0604020202020204" pitchFamily="34" charset="0"/>
              <a:buNone/>
              <a:tabLst>
                <a:tab pos="914400" algn="l"/>
              </a:tabLst>
            </a:pPr>
            <a:r>
              <a:rPr lang="en-US" sz="1200" i="1" dirty="0">
                <a:effectLst/>
                <a:latin typeface="Arial" panose="020B0604020202020204" pitchFamily="34" charset="0"/>
                <a:ea typeface="Calibri" panose="020F0502020204030204" pitchFamily="34" charset="0"/>
                <a:cs typeface="Times New Roman" panose="02020603050405020304" pitchFamily="18" charset="0"/>
              </a:rPr>
              <a:t>  We believe</a:t>
            </a:r>
            <a:r>
              <a:rPr lang="en-US" sz="1200" dirty="0">
                <a:effectLst/>
                <a:latin typeface="Arial" panose="020B0604020202020204" pitchFamily="34" charset="0"/>
                <a:ea typeface="Calibri" panose="020F0502020204030204" pitchFamily="34" charset="0"/>
                <a:cs typeface="Times New Roman" panose="02020603050405020304" pitchFamily="18" charset="0"/>
              </a:rPr>
              <a:t> God is the source of all gifts, spiritual and material. Our faithful response, in gratitude, is to be givers and creators our­selves. While we strive to be good stewards of all God's gifts to us, we believe that the way we use our money reflects the state of our spiritual lives.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r>
              <a:rPr lang="en-US" sz="1200" i="1" dirty="0">
                <a:effectLst/>
                <a:latin typeface="Arial" panose="020B0604020202020204" pitchFamily="34" charset="0"/>
                <a:ea typeface="Calibri" panose="020F0502020204030204" pitchFamily="34" charset="0"/>
                <a:cs typeface="Times New Roman" panose="02020603050405020304" pitchFamily="18" charset="0"/>
              </a:rPr>
              <a:t>We commit</a:t>
            </a:r>
            <a:r>
              <a:rPr lang="en-US" sz="1200" dirty="0">
                <a:effectLst/>
                <a:latin typeface="Arial" panose="020B0604020202020204" pitchFamily="34" charset="0"/>
                <a:ea typeface="Calibri" panose="020F0502020204030204" pitchFamily="34" charset="0"/>
                <a:cs typeface="Times New Roman" panose="02020603050405020304" pitchFamily="18" charset="0"/>
              </a:rPr>
              <a:t> to follow Christ in community. In prayerful witness to our faith, each of us is already tithing or is committed to working towards</a:t>
            </a:r>
            <a:r>
              <a:rPr lang="en-US" sz="1200" baseline="0" dirty="0">
                <a:effectLst/>
                <a:latin typeface="Arial" panose="020B0604020202020204" pitchFamily="34" charset="0"/>
                <a:ea typeface="Calibri" panose="020F0502020204030204" pitchFamily="34" charset="0"/>
                <a:cs typeface="Times New Roman" panose="02020603050405020304" pitchFamily="18" charset="0"/>
              </a:rPr>
              <a:t> </a:t>
            </a:r>
            <a:r>
              <a:rPr lang="en-US" sz="1200" dirty="0">
                <a:effectLst/>
                <a:latin typeface="Arial" panose="020B0604020202020204" pitchFamily="34" charset="0"/>
                <a:ea typeface="Calibri" panose="020F0502020204030204" pitchFamily="34" charset="0"/>
                <a:cs typeface="Times New Roman" panose="02020603050405020304" pitchFamily="18" charset="0"/>
              </a:rPr>
              <a:t>the tithe.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Our experience is that joyful giving results in spiritual growth. </a:t>
            </a:r>
            <a:r>
              <a:rPr lang="en-US" sz="1200" i="1" dirty="0">
                <a:effectLst/>
                <a:latin typeface="Arial" panose="020B0604020202020204" pitchFamily="34" charset="0"/>
                <a:ea typeface="Calibri" panose="020F0502020204030204" pitchFamily="34" charset="0"/>
                <a:cs typeface="Times New Roman" panose="02020603050405020304" pitchFamily="18" charset="0"/>
              </a:rPr>
              <a:t>We invite</a:t>
            </a:r>
            <a:r>
              <a:rPr lang="en-US" sz="1200" dirty="0">
                <a:effectLst/>
                <a:latin typeface="Arial" panose="020B0604020202020204" pitchFamily="34" charset="0"/>
                <a:ea typeface="Calibri" panose="020F0502020204030204" pitchFamily="34" charset="0"/>
                <a:cs typeface="Times New Roman" panose="02020603050405020304" pitchFamily="18" charset="0"/>
              </a:rPr>
              <a:t> the parish to join us in this commitment to deepening our faith.</a:t>
            </a:r>
          </a:p>
          <a:p>
            <a:pPr marL="914400" marR="0">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4001439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 marR="0" lvl="0" indent="-91440">
              <a:spcBef>
                <a:spcPts val="0"/>
              </a:spcBef>
              <a:spcAft>
                <a:spcPts val="0"/>
              </a:spcAft>
              <a:buFont typeface="Arial" panose="020B0604020202020204" pitchFamily="34" charset="0"/>
              <a:buChar char="•"/>
              <a:tabLst>
                <a:tab pos="4572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Newsletter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182880">
              <a:spcBef>
                <a:spcPts val="0"/>
              </a:spcBef>
              <a:spcAft>
                <a:spcPts val="0"/>
              </a:spcAft>
              <a:buFont typeface="Arial" panose="020B0604020202020204" pitchFamily="34" charset="0"/>
              <a:buChar char="•"/>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Monthly article in the newsletter - Doesn’t have to be “heavy”. Stewardship, the word, comes from the Old English term sty-ward and reflects the practice of appointing reliable workers to be wardens of the pig sty; thus, sty-wards. </a:t>
            </a:r>
            <a:r>
              <a:rPr lang="en-US" sz="1200" i="1" dirty="0">
                <a:effectLst/>
                <a:latin typeface="Arial" panose="020B0604020202020204" pitchFamily="34" charset="0"/>
                <a:ea typeface="Calibri" panose="020F0502020204030204" pitchFamily="34" charset="0"/>
                <a:cs typeface="Times New Roman" panose="02020603050405020304" pitchFamily="18" charset="0"/>
              </a:rPr>
              <a:t>“From The Pig’s Sty” </a:t>
            </a: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en-US" sz="1100" dirty="0">
                <a:effectLst/>
                <a:latin typeface="Arial" panose="020B0604020202020204" pitchFamily="34" charset="0"/>
                <a:ea typeface="Calibri" panose="020F0502020204030204" pitchFamily="34" charset="0"/>
                <a:cs typeface="Times New Roman" panose="02020603050405020304" pitchFamily="18" charset="0"/>
              </a:rPr>
              <a:t>Cartoons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914400" algn="l"/>
              </a:tabLst>
              <a:defRPr/>
            </a:pPr>
            <a:r>
              <a:rPr lang="en-US" sz="1050" dirty="0">
                <a:effectLst/>
                <a:latin typeface="Calibri" panose="020F0502020204030204" pitchFamily="34" charset="0"/>
                <a:ea typeface="Calibri" panose="020F0502020204030204" pitchFamily="34" charset="0"/>
                <a:cs typeface="Times New Roman" panose="02020603050405020304" pitchFamily="18" charset="0"/>
              </a:rPr>
              <a:t>Quotes – Google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tabLst>
                <a:tab pos="4572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Sunday Bulletin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182880">
              <a:spcBef>
                <a:spcPts val="0"/>
              </a:spcBef>
              <a:spcAft>
                <a:spcPts val="0"/>
              </a:spcAft>
              <a:buFont typeface="Arial" panose="020B0604020202020204" pitchFamily="34" charset="0"/>
              <a:buChar char="•"/>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Financial Updates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182880">
              <a:spcBef>
                <a:spcPts val="0"/>
              </a:spcBef>
              <a:spcAft>
                <a:spcPts val="0"/>
              </a:spcAft>
              <a:buFont typeface="Arial" panose="020B0604020202020204" pitchFamily="34" charset="0"/>
              <a:buChar char="•"/>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Quotes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91440" marR="0" lvl="0" indent="-91440">
              <a:spcBef>
                <a:spcPts val="0"/>
              </a:spcBef>
              <a:spcAft>
                <a:spcPts val="0"/>
              </a:spcAft>
              <a:buFont typeface="Arial" panose="020B0604020202020204" pitchFamily="34" charset="0"/>
              <a:buChar char="•"/>
              <a:tabLst>
                <a:tab pos="4572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Thank You Notes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1" indent="-182880">
              <a:spcBef>
                <a:spcPts val="0"/>
              </a:spcBef>
              <a:spcAft>
                <a:spcPts val="0"/>
              </a:spcAft>
              <a:buFont typeface="Arial" panose="020B0604020202020204" pitchFamily="34" charset="0"/>
              <a:buChar char="•"/>
              <a:tabLst>
                <a:tab pos="9144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Most underutilized tool we have.  We underestimate the power of a thank you note. There are some very easy ways to get into the habit of regularly sending thank you notes.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2" indent="-182880">
              <a:spcBef>
                <a:spcPts val="0"/>
              </a:spcBef>
              <a:spcAft>
                <a:spcPts val="0"/>
              </a:spcAft>
              <a:buFont typeface="Arial" panose="020B0604020202020204" pitchFamily="34" charset="0"/>
              <a:buChar char="•"/>
              <a:tabLst>
                <a:tab pos="13716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Vestry</a:t>
            </a:r>
            <a:r>
              <a:rPr lang="en-US" sz="1200" dirty="0">
                <a:effectLst/>
                <a:latin typeface="Arial" panose="020B0604020202020204" pitchFamily="34" charset="0"/>
                <a:ea typeface="Calibri" panose="020F0502020204030204" pitchFamily="34" charset="0"/>
                <a:cs typeface="Times New Roman" panose="02020603050405020304" pitchFamily="18" charset="0"/>
              </a:rPr>
              <a:t> thank you notes – one (or more) per month to a parishioner acknowledging their service.***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2" indent="-182880">
              <a:spcBef>
                <a:spcPts val="0"/>
              </a:spcBef>
              <a:spcAft>
                <a:spcPts val="0"/>
              </a:spcAft>
              <a:buFont typeface="Arial" panose="020B0604020202020204" pitchFamily="34" charset="0"/>
              <a:buChar char="•"/>
              <a:tabLst>
                <a:tab pos="1371600" algn="l"/>
              </a:tabLst>
            </a:pPr>
            <a:r>
              <a:rPr lang="en-US" sz="1200" dirty="0">
                <a:effectLst/>
                <a:latin typeface="Arial" panose="020B0604020202020204" pitchFamily="34" charset="0"/>
                <a:ea typeface="Calibri" panose="020F0502020204030204" pitchFamily="34" charset="0"/>
                <a:cs typeface="Times New Roman" panose="02020603050405020304" pitchFamily="18" charset="0"/>
              </a:rPr>
              <a:t>Once per month from </a:t>
            </a:r>
            <a:r>
              <a:rPr lang="en-US" sz="1200" b="1" dirty="0">
                <a:effectLst/>
                <a:latin typeface="Arial" panose="020B0604020202020204" pitchFamily="34" charset="0"/>
                <a:ea typeface="Calibri" panose="020F0502020204030204" pitchFamily="34" charset="0"/>
                <a:cs typeface="Times New Roman" panose="02020603050405020304" pitchFamily="18" charset="0"/>
              </a:rPr>
              <a:t>ministry team leaders</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65760" marR="0" lvl="2" indent="-182880">
              <a:spcBef>
                <a:spcPts val="0"/>
              </a:spcBef>
              <a:spcAft>
                <a:spcPts val="0"/>
              </a:spcAft>
              <a:buFont typeface="Arial" panose="020B0604020202020204" pitchFamily="34" charset="0"/>
              <a:buChar char="•"/>
              <a:tabLst>
                <a:tab pos="1371600" algn="l"/>
              </a:tabLst>
            </a:pPr>
            <a:r>
              <a:rPr lang="en-US" sz="1200" b="1" dirty="0">
                <a:effectLst/>
                <a:latin typeface="Arial" panose="020B0604020202020204" pitchFamily="34" charset="0"/>
                <a:ea typeface="Calibri" panose="020F0502020204030204" pitchFamily="34" charset="0"/>
                <a:cs typeface="Times New Roman" panose="02020603050405020304" pitchFamily="18" charset="0"/>
              </a:rPr>
              <a:t>Clergy</a:t>
            </a:r>
            <a:r>
              <a:rPr lang="en-US" sz="1200" dirty="0">
                <a:effectLst/>
                <a:latin typeface="Arial" panose="020B0604020202020204" pitchFamily="34" charset="0"/>
                <a:ea typeface="Calibri" panose="020F0502020204030204" pitchFamily="34" charset="0"/>
                <a:cs typeface="Times New Roman" panose="02020603050405020304" pitchFamily="18" charset="0"/>
              </a:rPr>
              <a:t> – list of every person involved in ministry, write 4-8 each month &amp; check them off the list  </a:t>
            </a:r>
          </a:p>
          <a:p>
            <a:pPr marL="1143000" marR="0" lvl="2" indent="-228600">
              <a:spcBef>
                <a:spcPts val="0"/>
              </a:spcBef>
              <a:spcAft>
                <a:spcPts val="0"/>
              </a:spcAft>
              <a:buFont typeface="Arial" panose="020B0604020202020204" pitchFamily="34" charset="0"/>
              <a:buChar char="•"/>
              <a:tabLst>
                <a:tab pos="13716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effectLst/>
                <a:latin typeface="Arial" panose="020B0604020202020204" pitchFamily="34" charset="0"/>
                <a:ea typeface="Calibri" panose="020F0502020204030204" pitchFamily="34" charset="0"/>
              </a:rPr>
              <a:t>Saying Thank You is being a good </a:t>
            </a:r>
            <a:r>
              <a:rPr lang="en-US" sz="1200" b="1" dirty="0">
                <a:effectLst/>
                <a:latin typeface="Arial" panose="020B0604020202020204" pitchFamily="34" charset="0"/>
                <a:ea typeface="Calibri" panose="020F0502020204030204" pitchFamily="34" charset="0"/>
              </a:rPr>
              <a:t>steward of your most valuable resources </a:t>
            </a:r>
            <a:r>
              <a:rPr lang="en-US" sz="1200" dirty="0">
                <a:effectLst/>
                <a:latin typeface="Arial" panose="020B0604020202020204" pitchFamily="34" charset="0"/>
                <a:ea typeface="Calibri" panose="020F0502020204030204" pitchFamily="34" charset="0"/>
              </a:rPr>
              <a:t>– people.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971421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 did the hardest group; now let us look at the easiest group – </a:t>
            </a:r>
            <a:r>
              <a:rPr lang="en-US" sz="1200" b="1" dirty="0">
                <a:effectLst/>
                <a:latin typeface="Arial" panose="020B0604020202020204" pitchFamily="34" charset="0"/>
                <a:ea typeface="Calibri" panose="020F0502020204030204" pitchFamily="34" charset="0"/>
                <a:cs typeface="Times New Roman" panose="02020603050405020304" pitchFamily="18" charset="0"/>
              </a:rPr>
              <a:t>Children</a:t>
            </a:r>
            <a:r>
              <a:rPr lang="en-US" sz="1200" dirty="0">
                <a:effectLst/>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2143289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Children’s offering envelopes</a:t>
            </a:r>
            <a:r>
              <a:rPr lang="en-US" sz="1200" dirty="0">
                <a:effectLst/>
                <a:latin typeface="Arial" panose="020B0604020202020204" pitchFamily="34" charset="0"/>
                <a:ea typeface="Calibri" panose="020F0502020204030204" pitchFamily="34" charset="0"/>
                <a:cs typeface="Times New Roman" panose="02020603050405020304" pitchFamily="18" charset="0"/>
              </a:rPr>
              <a:t> – Low hanging fruit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Can buy 100 online for $5.19 or make your own.  I designed this envelope to match our annual campaign. Our theme was </a:t>
            </a:r>
            <a:r>
              <a:rPr lang="en-US" sz="1200" i="1" dirty="0">
                <a:effectLst/>
                <a:latin typeface="Arial" panose="020B0604020202020204" pitchFamily="34" charset="0"/>
                <a:ea typeface="Calibri" panose="020F0502020204030204" pitchFamily="34" charset="0"/>
                <a:cs typeface="Times New Roman" panose="02020603050405020304" pitchFamily="18" charset="0"/>
              </a:rPr>
              <a:t>“Start by doing what’s necessary, then what’s possible, and suddenly you are doing the impossible.” – St. Francis Assisi, </a:t>
            </a:r>
            <a:r>
              <a:rPr lang="en-US" sz="1200" i="0" dirty="0">
                <a:effectLst/>
                <a:latin typeface="Arial" panose="020B0604020202020204" pitchFamily="34" charset="0"/>
                <a:ea typeface="Calibri" panose="020F0502020204030204" pitchFamily="34" charset="0"/>
                <a:cs typeface="Times New Roman" panose="02020603050405020304" pitchFamily="18" charset="0"/>
              </a:rPr>
              <a:t>these looked similar to the adult’s pledge cards. We are a low budget church, so we printed these in house on small envelopes from Staples.</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If you do design your own, make sure to always include time and talent with money.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Make available in Sunday school classes and narthex or entrance to your church</a:t>
            </a: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Publish what the children are doing in your bulletins and newsletters</a:t>
            </a: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Not only do the envelopes allow children to participate in the offertory with their OWN gifts, but then because you have published their good deeds in the bulletins and newsletters, they are celebrated by the adults and the behavior is reinforced.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In addition to teaching children about stewardship, it helps keep stewardship in daily conversation with the adults ***</a:t>
            </a:r>
          </a:p>
          <a:p>
            <a:pPr marL="342900" marR="0" lvl="0" indent="-342900">
              <a:spcBef>
                <a:spcPts val="0"/>
              </a:spcBef>
              <a:spcAft>
                <a:spcPts val="0"/>
              </a:spcAft>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333505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Arial" panose="020B0604020202020204" pitchFamily="34" charset="0"/>
              <a:buNone/>
            </a:pPr>
            <a:r>
              <a:rPr lang="en-US" sz="1200" b="1" dirty="0">
                <a:effectLst/>
                <a:latin typeface="Arial" panose="020B0604020202020204" pitchFamily="34" charset="0"/>
                <a:ea typeface="Calibri" panose="020F0502020204030204" pitchFamily="34" charset="0"/>
                <a:cs typeface="Times New Roman" panose="02020603050405020304" pitchFamily="18" charset="0"/>
              </a:rPr>
              <a:t>Candy Tithe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Candy is as close to currency as you can get for children.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Have children bring 10% of their Halloween candy to the altar the Sunday following Halloween, have it blessed, and donate it to homeless shelter or other organization.  Like the envelopes, this celebrates the children’s giving and reinforces the behavior.</a:t>
            </a: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As communicators, you can help build excitement and support by making sure everyone is talking about the Candy Tithe in the weeks prior to Halloween. You can have the children bring their offering up in their own paper bags, etc. or you could create a special bag or box for them to put the candy in (like a mite box).</a:t>
            </a: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And, again, although this is aimed at the children, it also gets the adults talking about the “t-word”.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1200" dirty="0">
                <a:effectLst/>
                <a:latin typeface="Arial" panose="020B0604020202020204" pitchFamily="34" charset="0"/>
                <a:ea typeface="Calibri" panose="020F0502020204030204" pitchFamily="34" charset="0"/>
                <a:cs typeface="Times New Roman" panose="02020603050405020304" pitchFamily="18" charset="0"/>
              </a:rPr>
              <a:t>Story of Libby – wined and complained for weeks before Halloween about the candy tithe.  Halloween night mom helped her separate out 10% of the candy.  “Wait?  That’s it?  Really?!  Oh, that’s not enough.”  Voluntarily gave more than her tithe.  In that moment, she leaned a tangible, lifelong lesson about tithing.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A1353-EEA5-436B-AB14-1D84B195E669}" type="slidenum">
              <a:rPr kumimoji="0" lang="en-US" sz="1200" b="0" i="0" u="none" strike="noStrike" kern="1200" cap="none" spc="0" normalizeH="0" baseline="0" noProof="0" smtClean="0">
                <a:ln>
                  <a:noFill/>
                </a:ln>
                <a:solidFill>
                  <a:srgbClr val="404040"/>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1374560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905001"/>
            <a:ext cx="10242551" cy="1523495"/>
          </a:xfrm>
        </p:spPr>
        <p:txBody>
          <a:bodyPr>
            <a:noAutofit/>
          </a:bodyPr>
          <a:lstStyle>
            <a:lvl1pPr>
              <a:lnSpc>
                <a:spcPct val="90000"/>
              </a:lnSpc>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229570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8899367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lIns="152394" tIns="76197" rIns="152394" bIns="76197" anchor="b">
            <a:noAutofit/>
          </a:bodyPr>
          <a:lstStyle>
            <a:lvl1pPr algn="r">
              <a:buFont typeface="Arial" pitchFamily="34" charset="0"/>
              <a:buNone/>
              <a:defRPr>
                <a:solidFill>
                  <a:srgbClr val="000000"/>
                </a:solidFill>
                <a:effectLst/>
                <a:latin typeface="+mj-lt"/>
              </a:defRPr>
            </a:lvl1pPr>
          </a:lstStyle>
          <a:p>
            <a:pPr lvl="0"/>
            <a:r>
              <a:rPr lang="en-US"/>
              <a:t>Click to edit Master text styles</a:t>
            </a:r>
          </a:p>
        </p:txBody>
      </p:sp>
    </p:spTree>
    <p:extLst>
      <p:ext uri="{BB962C8B-B14F-4D97-AF65-F5344CB8AC3E}">
        <p14:creationId xmlns:p14="http://schemas.microsoft.com/office/powerpoint/2010/main" val="128048546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215421980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914400" y="1905000"/>
            <a:ext cx="10363200" cy="757130"/>
          </a:xfrm>
        </p:spPr>
        <p:txBody>
          <a:bodyPr/>
          <a:lstStyle>
            <a:lvl1pPr>
              <a:defRPr smtClean="0"/>
            </a:lvl1pPr>
          </a:lstStyle>
          <a:p>
            <a:r>
              <a:rPr lang="en-US"/>
              <a:t>Click to edit Master title style</a:t>
            </a:r>
          </a:p>
        </p:txBody>
      </p:sp>
      <p:sp>
        <p:nvSpPr>
          <p:cNvPr id="1032" name="Rectangle 8"/>
          <p:cNvSpPr>
            <a:spLocks noGrp="1" noChangeArrowheads="1"/>
          </p:cNvSpPr>
          <p:nvPr>
            <p:ph type="body" idx="1"/>
          </p:nvPr>
        </p:nvSpPr>
        <p:spPr>
          <a:xfrm>
            <a:off x="914400" y="4343403"/>
            <a:ext cx="8534400" cy="535531"/>
          </a:xfrm>
        </p:spPr>
        <p:txBody>
          <a:bodyPr/>
          <a:lstStyle>
            <a:lvl1pPr marL="0" indent="0">
              <a:buFont typeface="Wingdings" pitchFamily="2" charset="2"/>
              <a:buNone/>
              <a:defRPr smtClean="0"/>
            </a:lvl1pPr>
          </a:lstStyle>
          <a:p>
            <a:pPr lvl="0"/>
            <a:r>
              <a:rPr lang="en-US"/>
              <a:t>Edit Master text styles</a:t>
            </a:r>
          </a:p>
        </p:txBody>
      </p:sp>
    </p:spTree>
    <p:extLst>
      <p:ext uri="{BB962C8B-B14F-4D97-AF65-F5344CB8AC3E}">
        <p14:creationId xmlns:p14="http://schemas.microsoft.com/office/powerpoint/2010/main" val="213947233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836084" y="1980460"/>
            <a:ext cx="10363200" cy="757130"/>
          </a:xfrm>
        </p:spPr>
        <p:txBody>
          <a:bodyPr anchor="ctr"/>
          <a:lstStyle>
            <a:lvl1pPr>
              <a:defRPr/>
            </a:lvl1pPr>
          </a:lstStyle>
          <a:p>
            <a:r>
              <a:rPr lang="en-US"/>
              <a:t>Click to edit Master title style</a:t>
            </a:r>
          </a:p>
        </p:txBody>
      </p:sp>
      <p:sp>
        <p:nvSpPr>
          <p:cNvPr id="18435" name="Rectangle 3"/>
          <p:cNvSpPr>
            <a:spLocks noGrp="1" noChangeArrowheads="1"/>
          </p:cNvSpPr>
          <p:nvPr>
            <p:ph type="subTitle" idx="1"/>
          </p:nvPr>
        </p:nvSpPr>
        <p:spPr>
          <a:xfrm>
            <a:off x="855135" y="4646616"/>
            <a:ext cx="10481733" cy="585787"/>
          </a:xfrm>
        </p:spPr>
        <p:txBody>
          <a:bodyPr anchor="ctr"/>
          <a:lstStyle>
            <a:lvl1pPr marL="0" indent="0">
              <a:buFont typeface="Wingdings" pitchFamily="2" charset="2"/>
              <a:buNone/>
              <a:defRPr sz="3600">
                <a:solidFill>
                  <a:schemeClr val="accent1"/>
                </a:solidFill>
              </a:defRPr>
            </a:lvl1pPr>
          </a:lstStyle>
          <a:p>
            <a:r>
              <a:rPr lang="en-US"/>
              <a:t>Click to edit Master subtitle style</a:t>
            </a:r>
          </a:p>
        </p:txBody>
      </p:sp>
    </p:spTree>
    <p:extLst>
      <p:ext uri="{BB962C8B-B14F-4D97-AF65-F5344CB8AC3E}">
        <p14:creationId xmlns:p14="http://schemas.microsoft.com/office/powerpoint/2010/main" val="201802234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401060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646331"/>
          </a:xfrm>
        </p:spPr>
        <p:txBody>
          <a:bodyPr/>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4037568"/>
            <a:ext cx="10363200" cy="36933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16619127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2" y="1414465"/>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6" y="1414465"/>
            <a:ext cx="5490633" cy="19574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658977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5713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750143"/>
            <a:ext cx="5386917"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7"/>
            <a:ext cx="5386917"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750143"/>
            <a:ext cx="5389033" cy="4247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7"/>
            <a:ext cx="5389033" cy="171739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83837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72445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825625" y="649805"/>
            <a:ext cx="9390944"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825273" y="4344989"/>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962732" y="2355850"/>
            <a:ext cx="10253485" cy="1384994"/>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a:t>Click to edit Master text styles</a:t>
            </a:r>
          </a:p>
        </p:txBody>
      </p:sp>
    </p:spTree>
    <p:extLst>
      <p:ext uri="{BB962C8B-B14F-4D97-AF65-F5344CB8AC3E}">
        <p14:creationId xmlns:p14="http://schemas.microsoft.com/office/powerpoint/2010/main" val="4808026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22150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1065769"/>
            <a:ext cx="4011084" cy="36933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223445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5968710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98006"/>
            <a:ext cx="7315200" cy="369332"/>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53553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28623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82714820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4194" y="1414463"/>
            <a:ext cx="6315575" cy="2214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73201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00710" y="304800"/>
            <a:ext cx="2179058" cy="33242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10464" y="304800"/>
            <a:ext cx="2769989" cy="33242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085389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88951" y="304800"/>
            <a:ext cx="11190816" cy="750888"/>
          </a:xfrm>
        </p:spPr>
        <p:txBody>
          <a:bodyPr/>
          <a:lstStyle/>
          <a:p>
            <a:r>
              <a:rPr lang="en-US"/>
              <a:t>Click to edit Master title style</a:t>
            </a:r>
          </a:p>
        </p:txBody>
      </p:sp>
      <p:sp>
        <p:nvSpPr>
          <p:cNvPr id="3" name="Content Placeholder 2"/>
          <p:cNvSpPr>
            <a:spLocks noGrp="1"/>
          </p:cNvSpPr>
          <p:nvPr>
            <p:ph sz="half" idx="1"/>
          </p:nvPr>
        </p:nvSpPr>
        <p:spPr>
          <a:xfrm>
            <a:off x="495302" y="1414463"/>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89136" y="1414463"/>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89136" y="2597151"/>
            <a:ext cx="5490633" cy="223445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64968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a:t>Click to edit Master title style</a:t>
            </a:r>
            <a:endParaRPr lang="en-US" dirty="0"/>
          </a:p>
        </p:txBody>
      </p:sp>
      <p:sp>
        <p:nvSpPr>
          <p:cNvPr id="13" name="Content Placeholder 12"/>
          <p:cNvSpPr>
            <a:spLocks noGrp="1"/>
          </p:cNvSpPr>
          <p:nvPr>
            <p:ph sz="quarter" idx="10"/>
          </p:nvPr>
        </p:nvSpPr>
        <p:spPr>
          <a:xfrm>
            <a:off x="2336800" y="3657603"/>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a:t>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a:t>Subtitle</a:t>
            </a:r>
          </a:p>
        </p:txBody>
      </p:sp>
    </p:spTree>
    <p:extLst>
      <p:ext uri="{BB962C8B-B14F-4D97-AF65-F5344CB8AC3E}">
        <p14:creationId xmlns:p14="http://schemas.microsoft.com/office/powerpoint/2010/main" val="144170593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84613" y="1045798"/>
            <a:ext cx="8940800" cy="757130"/>
          </a:xfrm>
        </p:spPr>
        <p:txBody>
          <a:bodyPr anchor="b" anchorCtr="0"/>
          <a:lstStyle/>
          <a:p>
            <a:r>
              <a:rPr lang="en-US"/>
              <a:t>Click to edit Master title style</a:t>
            </a:r>
            <a:endParaRPr lang="en-US" dirty="0"/>
          </a:p>
        </p:txBody>
      </p:sp>
      <p:sp>
        <p:nvSpPr>
          <p:cNvPr id="13" name="Content Placeholder 12"/>
          <p:cNvSpPr>
            <a:spLocks noGrp="1"/>
          </p:cNvSpPr>
          <p:nvPr>
            <p:ph sz="quarter" idx="10"/>
          </p:nvPr>
        </p:nvSpPr>
        <p:spPr>
          <a:xfrm>
            <a:off x="2336800" y="3657603"/>
            <a:ext cx="8839200" cy="646331"/>
          </a:xfrm>
        </p:spPr>
        <p:txBody>
          <a:bodyPr/>
          <a:lstStyle>
            <a:lvl1pPr>
              <a:lnSpc>
                <a:spcPct val="100000"/>
              </a:lnSpc>
              <a:spcBef>
                <a:spcPts val="0"/>
              </a:spcBef>
              <a:buFont typeface="Arial" pitchFamily="34" charset="0"/>
              <a:buNone/>
              <a:defRPr lang="en-US" sz="3600" dirty="0" smtClean="0">
                <a:solidFill>
                  <a:schemeClr val="accent1"/>
                </a:solidFill>
                <a:effectLst>
                  <a:outerShdw blurRad="38100" dist="38100" dir="2700000" algn="tl">
                    <a:srgbClr val="000000"/>
                  </a:outerShdw>
                </a:effectLst>
                <a:latin typeface="+mn-lt"/>
                <a:ea typeface="+mn-ea"/>
                <a:cs typeface="+mn-cs"/>
              </a:defRPr>
            </a:lvl1pPr>
          </a:lstStyle>
          <a:p>
            <a:pPr lvl="0"/>
            <a:r>
              <a:rPr lang="en-US"/>
              <a:t>Edit Master text styles</a:t>
            </a:r>
          </a:p>
        </p:txBody>
      </p:sp>
      <p:sp>
        <p:nvSpPr>
          <p:cNvPr id="15" name="Content Placeholder 14"/>
          <p:cNvSpPr>
            <a:spLocks noGrp="1"/>
          </p:cNvSpPr>
          <p:nvPr>
            <p:ph sz="quarter" idx="11" hasCustomPrompt="1"/>
          </p:nvPr>
        </p:nvSpPr>
        <p:spPr>
          <a:xfrm>
            <a:off x="1320800" y="1905000"/>
            <a:ext cx="9550400" cy="1421928"/>
          </a:xfrm>
        </p:spPr>
        <p:txBody>
          <a:bodyPr/>
          <a:lstStyle>
            <a:lvl1pPr>
              <a:buFont typeface="Arial" pitchFamily="34" charset="0"/>
              <a:buNone/>
              <a:defRPr sz="9600"/>
            </a:lvl1pPr>
          </a:lstStyle>
          <a:p>
            <a:pPr lvl="0"/>
            <a:r>
              <a:rPr lang="en-US" dirty="0"/>
              <a:t>Subtitle</a:t>
            </a:r>
          </a:p>
        </p:txBody>
      </p:sp>
    </p:spTree>
    <p:extLst>
      <p:ext uri="{BB962C8B-B14F-4D97-AF65-F5344CB8AC3E}">
        <p14:creationId xmlns:p14="http://schemas.microsoft.com/office/powerpoint/2010/main" val="32337628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667" y="20574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05510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420813"/>
            <a:ext cx="10710333"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7" y="3352801"/>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userDrawn="1"/>
        </p:nvSpPr>
        <p:spPr bwMode="auto">
          <a:xfrm>
            <a:off x="0" y="5715001"/>
            <a:ext cx="12192000" cy="1141413"/>
          </a:xfrm>
          <a:prstGeom prst="rect">
            <a:avLst/>
          </a:prstGeom>
          <a:gradFill>
            <a:gsLst>
              <a:gs pos="0">
                <a:schemeClr val="accent5">
                  <a:lumMod val="50000"/>
                  <a:alpha val="30000"/>
                </a:schemeClr>
              </a:gs>
              <a:gs pos="100000">
                <a:schemeClr val="accent5">
                  <a:lumMod val="50000"/>
                </a:schemeClr>
              </a:gs>
            </a:gsLst>
          </a:gradFill>
          <a:ln>
            <a:headEnd type="none" w="med" len="med"/>
            <a:tailEnd type="none" w="med" len="med"/>
          </a:ln>
          <a:effectLst/>
          <a:scene3d>
            <a:camera prst="orthographicFront" fov="0">
              <a:rot lat="0" lon="0" rev="0"/>
            </a:camera>
            <a:lightRig rig="glow" dir="t">
              <a:rot lat="0" lon="0" rev="6360000"/>
            </a:lightRig>
          </a:scene3d>
          <a:sp3d prstMaterial="flat">
            <a:bevelT w="0" h="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 name="Text Placeholder 6"/>
          <p:cNvSpPr>
            <a:spLocks noGrp="1"/>
          </p:cNvSpPr>
          <p:nvPr>
            <p:ph type="body" sz="quarter" idx="10" hasCustomPrompt="1"/>
          </p:nvPr>
        </p:nvSpPr>
        <p:spPr>
          <a:xfrm>
            <a:off x="1430515" y="4648200"/>
            <a:ext cx="10253485" cy="1073150"/>
          </a:xfrm>
          <a:effectLst>
            <a:reflection blurRad="6350" stA="52000" endA="300" endPos="35000" dir="5400000" sy="-100000" algn="bl" rotWithShape="0"/>
          </a:effectLst>
        </p:spPr>
        <p:txBody>
          <a:bodyPr anchor="t"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4128065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72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37464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9890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934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170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7886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30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19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Edit Master text styles</a:t>
            </a:r>
          </a:p>
        </p:txBody>
      </p:sp>
    </p:spTree>
    <p:extLst>
      <p:ext uri="{BB962C8B-B14F-4D97-AF65-F5344CB8AC3E}">
        <p14:creationId xmlns:p14="http://schemas.microsoft.com/office/powerpoint/2010/main" val="142684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 y="0"/>
            <a:ext cx="1219199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8" name="Round Single Corner Rectangle 7"/>
          <p:cNvSpPr/>
          <p:nvPr/>
        </p:nvSpPr>
        <p:spPr bwMode="ltGray">
          <a:xfrm rot="10800000" flipH="1" flipV="1">
            <a:off x="6928564" y="228598"/>
            <a:ext cx="5036365"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9" name="Rectangle 8"/>
          <p:cNvSpPr/>
          <p:nvPr/>
        </p:nvSpPr>
        <p:spPr>
          <a:xfrm>
            <a:off x="0" y="5"/>
            <a:ext cx="692856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10" name="Rectangle 9"/>
          <p:cNvSpPr/>
          <p:nvPr/>
        </p:nvSpPr>
        <p:spPr>
          <a:xfrm>
            <a:off x="1" y="6172200"/>
            <a:ext cx="12192127"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2" name="Title 1"/>
          <p:cNvSpPr>
            <a:spLocks noGrp="1"/>
          </p:cNvSpPr>
          <p:nvPr>
            <p:ph type="ctrTitle"/>
          </p:nvPr>
        </p:nvSpPr>
        <p:spPr>
          <a:xfrm>
            <a:off x="608173" y="1703718"/>
            <a:ext cx="5792708" cy="3733800"/>
          </a:xfrm>
        </p:spPr>
        <p:txBody>
          <a:bodyPr>
            <a:normAutofit/>
          </a:bodyPr>
          <a:lstStyle>
            <a:lvl1pPr>
              <a:lnSpc>
                <a:spcPct val="80000"/>
              </a:lnSpc>
              <a:defRPr sz="4501">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7086861" y="3429000"/>
            <a:ext cx="4573191" cy="1905000"/>
          </a:xfrm>
        </p:spPr>
        <p:txBody>
          <a:bodyPr anchor="b"/>
          <a:lstStyle>
            <a:lvl1pPr marL="0" indent="0" algn="l">
              <a:spcBef>
                <a:spcPts val="0"/>
              </a:spcBef>
              <a:buNone/>
              <a:defRPr>
                <a:solidFill>
                  <a:schemeClr val="tx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30209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68011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965637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1"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2" name="Rectangle 11"/>
          <p:cNvSpPr/>
          <p:nvPr/>
        </p:nvSpPr>
        <p:spPr>
          <a:xfrm>
            <a:off x="1" y="5"/>
            <a:ext cx="518136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13" name="Rectangle 12"/>
          <p:cNvSpPr/>
          <p:nvPr/>
        </p:nvSpPr>
        <p:spPr>
          <a:xfrm>
            <a:off x="1"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2" name="Title 1"/>
          <p:cNvSpPr>
            <a:spLocks noGrp="1"/>
          </p:cNvSpPr>
          <p:nvPr>
            <p:ph type="ctrTitle"/>
          </p:nvPr>
        </p:nvSpPr>
        <p:spPr>
          <a:xfrm>
            <a:off x="608172" y="914400"/>
            <a:ext cx="4192091" cy="3886200"/>
          </a:xfrm>
        </p:spPr>
        <p:txBody>
          <a:bodyPr>
            <a:normAutofit/>
          </a:bodyPr>
          <a:lstStyle>
            <a:lvl1pPr>
              <a:lnSpc>
                <a:spcPct val="80000"/>
              </a:lnSpc>
              <a:defRPr sz="4501">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3" name="Subtitle 2"/>
          <p:cNvSpPr>
            <a:spLocks noGrp="1"/>
          </p:cNvSpPr>
          <p:nvPr>
            <p:ph type="subTitle" idx="1"/>
          </p:nvPr>
        </p:nvSpPr>
        <p:spPr>
          <a:xfrm>
            <a:off x="597955" y="4953002"/>
            <a:ext cx="4202308" cy="990599"/>
          </a:xfrm>
        </p:spPr>
        <p:txBody>
          <a:bodyPr anchor="t">
            <a:normAutofit/>
          </a:bodyPr>
          <a:lstStyle>
            <a:lvl1pPr marL="0" indent="0" algn="l">
              <a:spcBef>
                <a:spcPts val="0"/>
              </a:spcBef>
              <a:buNone/>
              <a:defRPr sz="1500">
                <a:solidFill>
                  <a:schemeClr val="accent1">
                    <a:lumMod val="20000"/>
                    <a:lumOff val="80000"/>
                  </a:schemeClr>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14" name="Picture Placeholder 4"/>
          <p:cNvSpPr>
            <a:spLocks noGrp="1"/>
          </p:cNvSpPr>
          <p:nvPr>
            <p:ph type="pic" sz="quarter" idx="13"/>
          </p:nvPr>
        </p:nvSpPr>
        <p:spPr>
          <a:xfrm>
            <a:off x="5181363" y="228600"/>
            <a:ext cx="6783567" cy="5715000"/>
          </a:xfrm>
          <a:prstGeom prst="round1Rect">
            <a:avLst>
              <a:gd name="adj" fmla="val 5636"/>
            </a:avLst>
          </a:prstGeom>
          <a:solidFill>
            <a:schemeClr val="bg2"/>
          </a:solidFill>
        </p:spPr>
        <p:txBody>
          <a:bodyPr tIns="91440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120728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1" y="2876"/>
            <a:ext cx="12192127"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9" name="Rectangle 8"/>
          <p:cNvSpPr/>
          <p:nvPr/>
        </p:nvSpPr>
        <p:spPr>
          <a:xfrm>
            <a:off x="7453085" y="0"/>
            <a:ext cx="4738915"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10" name="Round Single Corner Rectangle 9"/>
          <p:cNvSpPr/>
          <p:nvPr/>
        </p:nvSpPr>
        <p:spPr bwMode="ltGray">
          <a:xfrm rot="10800000" flipV="1">
            <a:off x="220031" y="234353"/>
            <a:ext cx="7239295"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1" name="Rectangle 10"/>
          <p:cNvSpPr/>
          <p:nvPr/>
        </p:nvSpPr>
        <p:spPr>
          <a:xfrm>
            <a:off x="1" y="6477000"/>
            <a:ext cx="12192127"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2" name="Title 1"/>
          <p:cNvSpPr>
            <a:spLocks noGrp="1"/>
          </p:cNvSpPr>
          <p:nvPr>
            <p:ph type="title"/>
          </p:nvPr>
        </p:nvSpPr>
        <p:spPr>
          <a:xfrm>
            <a:off x="1294151" y="685800"/>
            <a:ext cx="5640269" cy="4191000"/>
          </a:xfrm>
        </p:spPr>
        <p:txBody>
          <a:bodyPr anchor="b">
            <a:noAutofit/>
          </a:bodyPr>
          <a:lstStyle>
            <a:lvl1pPr algn="l">
              <a:defRPr sz="4051" b="0" cap="none" baseline="0"/>
            </a:lvl1pPr>
          </a:lstStyle>
          <a:p>
            <a:r>
              <a:rPr lang="en-US"/>
              <a:t>Click to edit Master title style</a:t>
            </a:r>
            <a:endParaRPr/>
          </a:p>
        </p:txBody>
      </p:sp>
      <p:sp>
        <p:nvSpPr>
          <p:cNvPr id="3" name="Text Placeholder 2"/>
          <p:cNvSpPr>
            <a:spLocks noGrp="1"/>
          </p:cNvSpPr>
          <p:nvPr>
            <p:ph type="body" idx="1"/>
          </p:nvPr>
        </p:nvSpPr>
        <p:spPr>
          <a:xfrm>
            <a:off x="1294150" y="5029200"/>
            <a:ext cx="5640269" cy="914400"/>
          </a:xfrm>
        </p:spPr>
        <p:txBody>
          <a:bodyPr anchor="t">
            <a:normAutofit/>
          </a:bodyPr>
          <a:lstStyle>
            <a:lvl1pPr marL="0" indent="0">
              <a:spcBef>
                <a:spcPts val="0"/>
              </a:spcBef>
              <a:buNone/>
              <a:defRPr sz="1500">
                <a:solidFill>
                  <a:schemeClr val="accent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1916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4151" y="1981200"/>
            <a:ext cx="4649412" cy="4191000"/>
          </a:xfrm>
        </p:spPr>
        <p:txBody>
          <a:bodyPr>
            <a:normAutofit/>
          </a:bodyPr>
          <a:lstStyle>
            <a:lvl1pPr>
              <a:defRPr sz="1800"/>
            </a:lvl1pPr>
            <a:lvl2pPr>
              <a:defRPr sz="1500"/>
            </a:lvl2pPr>
            <a:lvl3pPr>
              <a:defRPr sz="1350"/>
            </a:lvl3pPr>
            <a:lvl4pPr>
              <a:defRPr sz="1200"/>
            </a:lvl4pPr>
            <a:lvl5pPr>
              <a:defRPr sz="1200"/>
            </a:lvl5pPr>
            <a:lvl6pPr marL="1028974">
              <a:defRPr sz="1200"/>
            </a:lvl6pPr>
            <a:lvl7pPr marL="1200470">
              <a:defRPr sz="1200"/>
            </a:lvl7pPr>
            <a:lvl8pPr marL="1371966">
              <a:defRPr sz="1200"/>
            </a:lvl8pPr>
            <a:lvl9pPr marL="1543461">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39" y="1981200"/>
            <a:ext cx="4649413" cy="4191000"/>
          </a:xfrm>
        </p:spPr>
        <p:txBody>
          <a:bodyPr>
            <a:normAutofit/>
          </a:bodyPr>
          <a:lstStyle>
            <a:lvl1pPr>
              <a:defRPr sz="1800"/>
            </a:lvl1pPr>
            <a:lvl2pPr>
              <a:defRPr sz="1500"/>
            </a:lvl2pPr>
            <a:lvl3pPr>
              <a:defRPr sz="1350"/>
            </a:lvl3pPr>
            <a:lvl4pPr>
              <a:defRPr sz="1200"/>
            </a:lvl4pPr>
            <a:lvl5pPr marL="857479">
              <a:defRPr sz="1200"/>
            </a:lvl5pPr>
            <a:lvl6pPr marL="1028974">
              <a:defRPr sz="1200"/>
            </a:lvl6pPr>
            <a:lvl7pPr marL="1200470">
              <a:defRPr sz="1200"/>
            </a:lvl7pPr>
            <a:lvl8pPr marL="1371966">
              <a:defRPr sz="1200"/>
            </a:lvl8pPr>
            <a:lvl9pPr marL="1543461">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8E36636D-D922-432D-A958-524484B5923D}" type="datetimeFigureOut">
              <a:rPr lang="en-US"/>
              <a:pPr/>
              <a:t>9/27/2022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138014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4152" y="1981200"/>
            <a:ext cx="4646361" cy="762000"/>
          </a:xfrm>
        </p:spPr>
        <p:txBody>
          <a:bodyPr anchor="ctr">
            <a:normAutofit/>
          </a:bodyP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4" name="Content Placeholder 3"/>
          <p:cNvSpPr>
            <a:spLocks noGrp="1"/>
          </p:cNvSpPr>
          <p:nvPr>
            <p:ph sz="half" idx="2"/>
          </p:nvPr>
        </p:nvSpPr>
        <p:spPr>
          <a:xfrm>
            <a:off x="1294152" y="2819400"/>
            <a:ext cx="4646361" cy="3352800"/>
          </a:xfrm>
        </p:spPr>
        <p:txBody>
          <a:bodyPr/>
          <a:lstStyle>
            <a:lvl1pPr>
              <a:defRPr sz="1800"/>
            </a:lvl1pPr>
            <a:lvl2pPr>
              <a:defRPr sz="1500"/>
            </a:lvl2pPr>
            <a:lvl3pPr>
              <a:defRPr sz="1350"/>
            </a:lvl3pPr>
            <a:lvl4pPr>
              <a:defRPr sz="1200"/>
            </a:lvl4pPr>
            <a:lvl5pPr>
              <a:defRPr sz="1200"/>
            </a:lvl5pPr>
            <a:lvl6pPr marL="1028974">
              <a:defRPr sz="1200"/>
            </a:lvl6pPr>
            <a:lvl7pPr marL="1200470">
              <a:defRPr sz="1200"/>
            </a:lvl7pPr>
            <a:lvl8pPr marL="1371966">
              <a:defRPr sz="1200" baseline="0"/>
            </a:lvl8pPr>
            <a:lvl9pPr marL="1543461">
              <a:defRPr sz="12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92" y="1981200"/>
            <a:ext cx="4646361" cy="762000"/>
          </a:xfrm>
        </p:spPr>
        <p:txBody>
          <a:bodyPr anchor="ctr">
            <a:normAutofit/>
          </a:bodyPr>
          <a:lstStyle>
            <a:lvl1pPr marL="0" indent="0">
              <a:spcBef>
                <a:spcPts val="0"/>
              </a:spcBef>
              <a:buNone/>
              <a:defRPr sz="1800" b="0"/>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a:t>Edit Master text styles</a:t>
            </a:r>
          </a:p>
        </p:txBody>
      </p:sp>
      <p:sp>
        <p:nvSpPr>
          <p:cNvPr id="6" name="Content Placeholder 5"/>
          <p:cNvSpPr>
            <a:spLocks noGrp="1"/>
          </p:cNvSpPr>
          <p:nvPr>
            <p:ph sz="quarter" idx="4"/>
          </p:nvPr>
        </p:nvSpPr>
        <p:spPr>
          <a:xfrm>
            <a:off x="6251492" y="2819400"/>
            <a:ext cx="4646361" cy="3352800"/>
          </a:xfrm>
        </p:spPr>
        <p:txBody>
          <a:bodyPr/>
          <a:lstStyle>
            <a:lvl1pPr>
              <a:defRPr sz="1800"/>
            </a:lvl1pPr>
            <a:lvl2pPr>
              <a:defRPr sz="1500"/>
            </a:lvl2pPr>
            <a:lvl3pPr>
              <a:defRPr sz="1350"/>
            </a:lvl3pPr>
            <a:lvl4pPr>
              <a:defRPr sz="1200"/>
            </a:lvl4pPr>
            <a:lvl5pPr marL="857479">
              <a:defRPr sz="1200"/>
            </a:lvl5pPr>
            <a:lvl6pPr marL="1028974">
              <a:defRPr sz="1200"/>
            </a:lvl6pPr>
            <a:lvl7pPr marL="1200470">
              <a:defRPr sz="1200"/>
            </a:lvl7pPr>
            <a:lvl8pPr marL="1371966">
              <a:defRPr sz="1200"/>
            </a:lvl8pPr>
            <a:lvl9pPr marL="1543461">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8E36636D-D922-432D-A958-524484B5923D}" type="datetimeFigureOut">
              <a:rPr lang="en-US"/>
              <a:pPr/>
              <a:t>9/27/2022</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513821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a:pPr/>
              <a:t>9/27/2022</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3718598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a:pPr/>
              <a:t>9/27/2022</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03326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9" name="Rectangle 8"/>
          <p:cNvSpPr/>
          <p:nvPr/>
        </p:nvSpPr>
        <p:spPr>
          <a:xfrm>
            <a:off x="3"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0" name="Round Single Corner Rectangle 9"/>
          <p:cNvSpPr/>
          <p:nvPr/>
        </p:nvSpPr>
        <p:spPr bwMode="ltGray">
          <a:xfrm rot="10800000" flipH="1" flipV="1">
            <a:off x="4724045" y="234353"/>
            <a:ext cx="723942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1" name="Rectangle 10"/>
          <p:cNvSpPr/>
          <p:nvPr/>
        </p:nvSpPr>
        <p:spPr>
          <a:xfrm>
            <a:off x="1" y="1"/>
            <a:ext cx="472404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2" name="Title 1"/>
          <p:cNvSpPr>
            <a:spLocks noGrp="1"/>
          </p:cNvSpPr>
          <p:nvPr>
            <p:ph type="title"/>
          </p:nvPr>
        </p:nvSpPr>
        <p:spPr>
          <a:xfrm>
            <a:off x="592353" y="234351"/>
            <a:ext cx="3774847" cy="4642450"/>
          </a:xfrm>
        </p:spPr>
        <p:txBody>
          <a:bodyPr anchor="b">
            <a:normAutofit/>
          </a:bodyPr>
          <a:lstStyle>
            <a:lvl1pPr algn="l">
              <a:defRPr sz="3301" b="0">
                <a:solidFill>
                  <a:schemeClr val="bg1"/>
                </a:solidFill>
                <a:effectLst>
                  <a:outerShdw blurRad="88900" algn="ctr" rotWithShape="0">
                    <a:prstClr val="black">
                      <a:alpha val="35000"/>
                    </a:prstClr>
                  </a:outerShdw>
                </a:effectLst>
              </a:defRPr>
            </a:lvl1pPr>
          </a:lstStyle>
          <a:p>
            <a:r>
              <a:rPr lang="en-US"/>
              <a:t>Click to edit Master title style</a:t>
            </a:r>
            <a:endParaRPr/>
          </a:p>
        </p:txBody>
      </p:sp>
      <p:sp>
        <p:nvSpPr>
          <p:cNvPr id="4" name="Text Placeholder 3"/>
          <p:cNvSpPr>
            <a:spLocks noGrp="1"/>
          </p:cNvSpPr>
          <p:nvPr>
            <p:ph type="body" sz="half" idx="2"/>
          </p:nvPr>
        </p:nvSpPr>
        <p:spPr>
          <a:xfrm>
            <a:off x="582135" y="5029201"/>
            <a:ext cx="3783571" cy="914401"/>
          </a:xfrm>
        </p:spPr>
        <p:txBody>
          <a:bodyPr>
            <a:normAutofit/>
          </a:bodyPr>
          <a:lstStyle>
            <a:lvl1pPr marL="0" indent="0">
              <a:spcBef>
                <a:spcPts val="0"/>
              </a:spcBef>
              <a:buNone/>
              <a:defRPr sz="1500">
                <a:solidFill>
                  <a:schemeClr val="accent1">
                    <a:lumMod val="20000"/>
                    <a:lumOff val="80000"/>
                  </a:schemeClr>
                </a:solidFill>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8E36636D-D922-432D-A958-524484B5923D}" type="datetimeFigureOut">
              <a:rPr lang="en-US"/>
              <a:pPr/>
              <a:t>9/27/2022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DF28FB93-0A08-4E7D-8E63-9EFA29F1E093}" type="slidenum">
              <a:rPr/>
              <a:pPr/>
              <a:t>‹#›</a:t>
            </a:fld>
            <a:endParaRPr/>
          </a:p>
        </p:txBody>
      </p:sp>
      <p:sp>
        <p:nvSpPr>
          <p:cNvPr id="3" name="Content Placeholder 2"/>
          <p:cNvSpPr>
            <a:spLocks noGrp="1"/>
          </p:cNvSpPr>
          <p:nvPr>
            <p:ph idx="1"/>
          </p:nvPr>
        </p:nvSpPr>
        <p:spPr>
          <a:xfrm>
            <a:off x="4946428" y="465285"/>
            <a:ext cx="6788381" cy="5249716"/>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945903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1" y="0"/>
            <a:ext cx="12192127"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8" name="Rectangle 17"/>
          <p:cNvSpPr/>
          <p:nvPr/>
        </p:nvSpPr>
        <p:spPr>
          <a:xfrm>
            <a:off x="7467957" y="5"/>
            <a:ext cx="4724043"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2" name="Title 1"/>
          <p:cNvSpPr>
            <a:spLocks noGrp="1"/>
          </p:cNvSpPr>
          <p:nvPr>
            <p:ph type="title"/>
          </p:nvPr>
        </p:nvSpPr>
        <p:spPr>
          <a:xfrm>
            <a:off x="7885205" y="234351"/>
            <a:ext cx="3774847" cy="4642450"/>
          </a:xfrm>
        </p:spPr>
        <p:txBody>
          <a:bodyPr vert="horz" lIns="91440" tIns="45720" rIns="91440" bIns="45720" rtlCol="0" anchor="b">
            <a:normAutofit/>
          </a:bodyPr>
          <a:lstStyle>
            <a:lvl1pPr>
              <a:defRPr sz="3301">
                <a:solidFill>
                  <a:schemeClr val="bg1"/>
                </a:solidFill>
                <a:effectLst>
                  <a:outerShdw blurRad="88900" algn="ctr" rotWithShape="0">
                    <a:prstClr val="black">
                      <a:alpha val="35000"/>
                    </a:prstClr>
                  </a:outerShdw>
                </a:effectLst>
              </a:defRPr>
            </a:lvl1pPr>
          </a:lstStyle>
          <a:p>
            <a:pPr lvl="0">
              <a:lnSpc>
                <a:spcPct val="80000"/>
              </a:lnSpc>
            </a:pPr>
            <a:r>
              <a:rPr lang="en-US"/>
              <a:t>Click to edit Master title style</a:t>
            </a:r>
            <a:endParaRPr/>
          </a:p>
        </p:txBody>
      </p:sp>
      <p:sp>
        <p:nvSpPr>
          <p:cNvPr id="4" name="Text Placeholder 3"/>
          <p:cNvSpPr>
            <a:spLocks noGrp="1"/>
          </p:cNvSpPr>
          <p:nvPr>
            <p:ph type="body" sz="half" idx="2"/>
          </p:nvPr>
        </p:nvSpPr>
        <p:spPr>
          <a:xfrm>
            <a:off x="7874987" y="5029200"/>
            <a:ext cx="3783571" cy="914400"/>
          </a:xfrm>
        </p:spPr>
        <p:txBody>
          <a:bodyPr>
            <a:normAutofit/>
          </a:bodyPr>
          <a:lstStyle>
            <a:lvl1pPr marL="0" indent="0">
              <a:spcBef>
                <a:spcPts val="0"/>
              </a:spcBef>
              <a:buNone/>
              <a:defRPr sz="1500">
                <a:solidFill>
                  <a:schemeClr val="accent1">
                    <a:lumMod val="20000"/>
                    <a:lumOff val="80000"/>
                  </a:schemeClr>
                </a:solidFill>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a:t>Edit Master text styles</a:t>
            </a:r>
          </a:p>
        </p:txBody>
      </p:sp>
      <p:sp>
        <p:nvSpPr>
          <p:cNvPr id="20" name="Rectangle 19"/>
          <p:cNvSpPr/>
          <p:nvPr/>
        </p:nvSpPr>
        <p:spPr>
          <a:xfrm>
            <a:off x="1" y="6172200"/>
            <a:ext cx="12192127"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5" name="Date Placeholder 4"/>
          <p:cNvSpPr>
            <a:spLocks noGrp="1"/>
          </p:cNvSpPr>
          <p:nvPr>
            <p:ph type="dt" sz="half" idx="10"/>
          </p:nvPr>
        </p:nvSpPr>
        <p:spPr/>
        <p:txBody>
          <a:bodyPr/>
          <a:lstStyle/>
          <a:p>
            <a:fld id="{749F4917-CE56-4645-8050-1555FA0B180B}" type="datetimeFigureOut">
              <a:rPr lang="en-US"/>
              <a:pPr/>
              <a:t>9/27/2022</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B524DA2-3CE4-45BB-9F6F-628A0CFBDBF9}" type="slidenum">
              <a:rPr/>
              <a:pPr/>
              <a:t>‹#›</a:t>
            </a:fld>
            <a:endParaRPr/>
          </a:p>
        </p:txBody>
      </p:sp>
      <p:sp>
        <p:nvSpPr>
          <p:cNvPr id="21" name="Round Single Corner Rectangle 20"/>
          <p:cNvSpPr/>
          <p:nvPr/>
        </p:nvSpPr>
        <p:spPr bwMode="ltGray">
          <a:xfrm rot="10800000" flipV="1">
            <a:off x="227074" y="234353"/>
            <a:ext cx="7240884"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3" name="Picture Placeholder 2"/>
          <p:cNvSpPr>
            <a:spLocks noGrp="1"/>
          </p:cNvSpPr>
          <p:nvPr>
            <p:ph type="pic" idx="1"/>
          </p:nvPr>
        </p:nvSpPr>
        <p:spPr>
          <a:xfrm flipH="1">
            <a:off x="457318" y="465285"/>
            <a:ext cx="6781981" cy="5249717"/>
          </a:xfrm>
          <a:prstGeom prst="round1Rect">
            <a:avLst>
              <a:gd name="adj" fmla="val 4287"/>
            </a:avLst>
          </a:prstGeom>
          <a:solidFill>
            <a:schemeClr val="bg2"/>
          </a:solidFill>
        </p:spPr>
        <p:txBody>
          <a:bodyPr tIns="91440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a:t>Click icon to add picture</a:t>
            </a:r>
            <a:endParaRPr/>
          </a:p>
        </p:txBody>
      </p:sp>
    </p:spTree>
    <p:extLst>
      <p:ext uri="{BB962C8B-B14F-4D97-AF65-F5344CB8AC3E}">
        <p14:creationId xmlns:p14="http://schemas.microsoft.com/office/powerpoint/2010/main" val="380277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028974">
              <a:defRPr/>
            </a:lvl6pPr>
            <a:lvl7pPr marL="1200470">
              <a:defRPr/>
            </a:lvl7pPr>
            <a:lvl8pPr marL="1371966">
              <a:defRPr baseline="0"/>
            </a:lvl8pPr>
            <a:lvl9pPr marL="1543461">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Tree>
    <p:extLst>
      <p:ext uri="{BB962C8B-B14F-4D97-AF65-F5344CB8AC3E}">
        <p14:creationId xmlns:p14="http://schemas.microsoft.com/office/powerpoint/2010/main" val="245102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1294151" y="582615"/>
            <a:ext cx="8185693" cy="55895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pPr/>
              <a:t>9/27/2022</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F28FB93-0A08-4E7D-8E63-9EFA29F1E093}" type="slidenum">
              <a:rPr/>
              <a:pPr/>
              <a:t>‹#›</a:t>
            </a:fld>
            <a:endParaRPr/>
          </a:p>
        </p:txBody>
      </p:sp>
      <p:sp>
        <p:nvSpPr>
          <p:cNvPr id="2" name="Vertical Title 1"/>
          <p:cNvSpPr>
            <a:spLocks noGrp="1"/>
          </p:cNvSpPr>
          <p:nvPr>
            <p:ph type="title" orient="vert"/>
          </p:nvPr>
        </p:nvSpPr>
        <p:spPr>
          <a:xfrm>
            <a:off x="9708504" y="582615"/>
            <a:ext cx="1951545" cy="5589587"/>
          </a:xfrm>
        </p:spPr>
        <p:txBody>
          <a:bodyPr vert="eaVert"/>
          <a:lstStyle/>
          <a:p>
            <a:r>
              <a:rPr lang="en-US"/>
              <a:t>Click to edit Master title style</a:t>
            </a:r>
            <a:endParaRPr/>
          </a:p>
        </p:txBody>
      </p:sp>
    </p:spTree>
    <p:extLst>
      <p:ext uri="{BB962C8B-B14F-4D97-AF65-F5344CB8AC3E}">
        <p14:creationId xmlns:p14="http://schemas.microsoft.com/office/powerpoint/2010/main" val="6098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823553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667" y="2057401"/>
            <a:ext cx="10242551" cy="1523495"/>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6" y="4344989"/>
            <a:ext cx="10242551"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638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3667" y="1420813"/>
            <a:ext cx="10710333" cy="1523494"/>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973667" y="3352801"/>
            <a:ext cx="9390944"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userDrawn="1"/>
        </p:nvSpPr>
        <p:spPr bwMode="auto">
          <a:xfrm>
            <a:off x="0" y="5715001"/>
            <a:ext cx="12192000" cy="1141413"/>
          </a:xfrm>
          <a:prstGeom prst="rect">
            <a:avLst/>
          </a:prstGeom>
          <a:gradFill>
            <a:gsLst>
              <a:gs pos="0">
                <a:schemeClr val="accent5">
                  <a:lumMod val="50000"/>
                  <a:alpha val="30000"/>
                </a:schemeClr>
              </a:gs>
              <a:gs pos="100000">
                <a:schemeClr val="accent5">
                  <a:lumMod val="50000"/>
                </a:schemeClr>
              </a:gs>
            </a:gsLst>
          </a:gradFill>
          <a:ln>
            <a:headEnd type="none" w="med" len="med"/>
            <a:tailEnd type="none" w="med" len="med"/>
          </a:ln>
          <a:effectLst/>
          <a:scene3d>
            <a:camera prst="orthographicFront" fov="0">
              <a:rot lat="0" lon="0" rev="0"/>
            </a:camera>
            <a:lightRig rig="glow" dir="t">
              <a:rot lat="0" lon="0" rev="6360000"/>
            </a:lightRig>
          </a:scene3d>
          <a:sp3d prstMaterial="flat">
            <a:bevelT w="0" h="0"/>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a:solidFill>
                <a:srgbClr val="FFFFFF"/>
              </a:solidFill>
              <a:effectLst>
                <a:outerShdw blurRad="38100" dist="38100" dir="2700000" algn="tl">
                  <a:srgbClr val="000000">
                    <a:alpha val="43137"/>
                  </a:srgbClr>
                </a:outerShdw>
              </a:effectLst>
              <a:latin typeface="Trebuchet MS" pitchFamily="34" charset="0"/>
            </a:endParaRPr>
          </a:p>
        </p:txBody>
      </p:sp>
      <p:sp>
        <p:nvSpPr>
          <p:cNvPr id="7" name="Text Placeholder 6"/>
          <p:cNvSpPr>
            <a:spLocks noGrp="1"/>
          </p:cNvSpPr>
          <p:nvPr>
            <p:ph type="body" sz="quarter" idx="10" hasCustomPrompt="1"/>
          </p:nvPr>
        </p:nvSpPr>
        <p:spPr>
          <a:xfrm>
            <a:off x="1430515" y="4648200"/>
            <a:ext cx="10253485" cy="1073150"/>
          </a:xfrm>
          <a:effectLst>
            <a:reflection blurRad="6350" stA="52000" endA="300" endPos="35000" dir="5400000" sy="-100000" algn="bl" rotWithShape="0"/>
          </a:effectLst>
        </p:spPr>
        <p:txBody>
          <a:bodyPr anchor="t" anchorCtr="0">
            <a:noAutofit/>
            <a:scene3d>
              <a:camera prst="orthographicFront"/>
              <a:lightRig rig="flat" dir="t"/>
            </a:scene3d>
            <a:sp3d extrusionH="88900" contourW="2540">
              <a:bevelT w="38100" h="31750"/>
              <a:contourClr>
                <a:srgbClr val="F4A234"/>
              </a:contourClr>
            </a:sp3d>
          </a:bodyPr>
          <a:lstStyle>
            <a:lvl1pPr marL="0" indent="0" algn="r">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a:t>click to…</a:t>
            </a:r>
          </a:p>
        </p:txBody>
      </p:sp>
    </p:spTree>
    <p:extLst>
      <p:ext uri="{BB962C8B-B14F-4D97-AF65-F5344CB8AC3E}">
        <p14:creationId xmlns:p14="http://schemas.microsoft.com/office/powerpoint/2010/main" val="192373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508000" y="1411552"/>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8291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08000" y="1412875"/>
            <a:ext cx="11176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079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411553"/>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11553"/>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6957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446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6336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7787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48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508000" y="1411553"/>
            <a:ext cx="11176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1" y="6238876"/>
            <a:ext cx="12192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a:t>Edit Master text styles</a:t>
            </a:r>
          </a:p>
        </p:txBody>
      </p:sp>
    </p:spTree>
    <p:extLst>
      <p:ext uri="{BB962C8B-B14F-4D97-AF65-F5344CB8AC3E}">
        <p14:creationId xmlns:p14="http://schemas.microsoft.com/office/powerpoint/2010/main" val="4141529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508000" y="1757802"/>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4" name="Content Placeholder 3"/>
          <p:cNvSpPr>
            <a:spLocks noGrp="1"/>
          </p:cNvSpPr>
          <p:nvPr>
            <p:ph sz="half" idx="2"/>
          </p:nvPr>
        </p:nvSpPr>
        <p:spPr>
          <a:xfrm>
            <a:off x="507999" y="2174875"/>
            <a:ext cx="54864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4642" y="1757802"/>
            <a:ext cx="5489359"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490632"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951590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162363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18959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2197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6.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8.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theme" Target="../theme/theme3.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image" Target="../media/image8.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5.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8"/>
            <a:ext cx="11176000" cy="665162"/>
          </a:xfrm>
          <a:prstGeom prst="rect">
            <a:avLst/>
          </a:prstGeom>
        </p:spPr>
        <p:txBody>
          <a:bodyPr vert="horz" wrap="square" lIns="0" tIns="0" rIns="0" bIns="0" rtlCol="0" anchor="t">
            <a:spAutoFit/>
          </a:bodyPr>
          <a:lstStyle/>
          <a:p>
            <a:r>
              <a:rPr lang="en-US"/>
              <a:t>Click to edit Master title style</a:t>
            </a:r>
            <a:endParaRPr lang="en-US" dirty="0"/>
          </a:p>
        </p:txBody>
      </p:sp>
      <p:sp>
        <p:nvSpPr>
          <p:cNvPr id="1027" name="Text Placeholder 2"/>
          <p:cNvSpPr>
            <a:spLocks noGrp="1"/>
          </p:cNvSpPr>
          <p:nvPr>
            <p:ph type="body" idx="1"/>
          </p:nvPr>
        </p:nvSpPr>
        <p:spPr bwMode="auto">
          <a:xfrm>
            <a:off x="508000" y="1412875"/>
            <a:ext cx="11176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681576206"/>
      </p:ext>
    </p:extLst>
  </p:cSld>
  <p:clrMap bg1="dk1" tx1="lt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ransition>
    <p:fade/>
  </p:transition>
  <p:txStyles>
    <p:titleStyle>
      <a:lvl1pPr algn="l" defTabSz="912813" rtl="0" fontAlgn="base">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a:lvl2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2pPr>
      <a:lvl3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3pPr>
      <a:lvl4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4pPr>
      <a:lvl5pPr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5pPr>
      <a:lvl6pPr marL="4572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6pPr>
      <a:lvl7pPr marL="9144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7pPr>
      <a:lvl8pPr marL="13716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8pPr>
      <a:lvl9pPr marL="1828800" algn="l" defTabSz="912813" rtl="0" fontAlgn="base">
        <a:lnSpc>
          <a:spcPct val="90000"/>
        </a:lnSpc>
        <a:spcBef>
          <a:spcPct val="0"/>
        </a:spcBef>
        <a:spcAft>
          <a:spcPct val="0"/>
        </a:spcAft>
        <a:defRPr sz="4800">
          <a:solidFill>
            <a:schemeClr val="tx1"/>
          </a:solidFill>
          <a:latin typeface="Calibri" panose="020F0502020204030204" pitchFamily="34" charset="0"/>
          <a:cs typeface="Arial" panose="020B0604020202020204" pitchFamily="34" charset="0"/>
        </a:defRPr>
      </a:lvl9pPr>
    </p:titleStyle>
    <p:bodyStyle>
      <a:lvl1pPr marL="396875" indent="-396875" algn="l" defTabSz="912813" rtl="0" fontAlgn="base">
        <a:lnSpc>
          <a:spcPct val="90000"/>
        </a:lnSpc>
        <a:spcBef>
          <a:spcPct val="20000"/>
        </a:spcBef>
        <a:spcAft>
          <a:spcPct val="0"/>
        </a:spcAft>
        <a:buBlip>
          <a:blip r:embed="rId15"/>
        </a:buBlip>
        <a:defRPr sz="3200" kern="1200">
          <a:solidFill>
            <a:schemeClr val="tx1"/>
          </a:solidFill>
          <a:latin typeface="+mn-lt"/>
          <a:ea typeface="+mn-ea"/>
          <a:cs typeface="+mn-cs"/>
        </a:defRPr>
      </a:lvl1pPr>
      <a:lvl2pPr marL="914400" indent="-396875" algn="l" defTabSz="912813" rtl="0" fontAlgn="base">
        <a:lnSpc>
          <a:spcPct val="90000"/>
        </a:lnSpc>
        <a:spcBef>
          <a:spcPct val="20000"/>
        </a:spcBef>
        <a:spcAft>
          <a:spcPct val="0"/>
        </a:spcAft>
        <a:buBlip>
          <a:blip r:embed="rId16"/>
        </a:buBlip>
        <a:defRPr sz="2800" kern="1200">
          <a:solidFill>
            <a:schemeClr val="tx1"/>
          </a:solidFill>
          <a:latin typeface="+mn-lt"/>
          <a:ea typeface="+mn-ea"/>
          <a:cs typeface="+mn-cs"/>
        </a:defRPr>
      </a:lvl2pPr>
      <a:lvl3pPr marL="1258888" indent="-344488"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3pPr>
      <a:lvl4pPr marL="1604963" indent="-346075"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4pPr>
      <a:lvl5pPr marL="1941513" indent="-336550" algn="l" defTabSz="912813" rtl="0" fontAlgn="base">
        <a:lnSpc>
          <a:spcPct val="90000"/>
        </a:lnSpc>
        <a:spcBef>
          <a:spcPct val="20000"/>
        </a:spcBef>
        <a:spcAft>
          <a:spcPct val="0"/>
        </a:spcAft>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88951" y="304800"/>
            <a:ext cx="11190816" cy="750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dirty="0"/>
              <a:t>Click to edit Title Slide</a:t>
            </a:r>
          </a:p>
        </p:txBody>
      </p:sp>
      <p:sp>
        <p:nvSpPr>
          <p:cNvPr id="1032" name="Rectangle 8"/>
          <p:cNvSpPr>
            <a:spLocks noGrp="1" noChangeArrowheads="1"/>
          </p:cNvSpPr>
          <p:nvPr>
            <p:ph type="body" idx="1"/>
          </p:nvPr>
        </p:nvSpPr>
        <p:spPr bwMode="auto">
          <a:xfrm>
            <a:off x="495301" y="1414463"/>
            <a:ext cx="11184467" cy="2214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5327802"/>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Lst>
  <p:transition>
    <p:fade/>
  </p:transition>
  <p:txStyles>
    <p:titleStyle>
      <a:lvl1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mj-lt"/>
          <a:ea typeface="+mj-ea"/>
          <a:cs typeface="+mj-cs"/>
        </a:defRPr>
      </a:lvl1pPr>
      <a:lvl2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2pPr>
      <a:lvl3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3pPr>
      <a:lvl4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4pPr>
      <a:lvl5pPr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5pPr>
      <a:lvl6pPr marL="4572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6pPr>
      <a:lvl7pPr marL="9144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7pPr>
      <a:lvl8pPr marL="13716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8pPr>
      <a:lvl9pPr marL="1828800" algn="l" rtl="0" eaLnBrk="1" fontAlgn="base" hangingPunct="1">
        <a:lnSpc>
          <a:spcPct val="90000"/>
        </a:lnSpc>
        <a:spcBef>
          <a:spcPct val="30000"/>
        </a:spcBef>
        <a:spcAft>
          <a:spcPct val="0"/>
        </a:spcAft>
        <a:defRPr sz="4800" b="1">
          <a:solidFill>
            <a:schemeClr val="tx2"/>
          </a:solidFill>
          <a:effectLst>
            <a:outerShdw blurRad="38100" dist="38100" dir="2700000" algn="tl">
              <a:srgbClr val="000000"/>
            </a:outerShdw>
          </a:effectLst>
          <a:latin typeface="Berkeley Old ITC" pitchFamily="18" charset="0"/>
        </a:defRPr>
      </a:lvl9pPr>
    </p:titleStyle>
    <p:bodyStyle>
      <a:lvl1pPr marL="460375" indent="-460375" algn="l" rtl="0" eaLnBrk="1" fontAlgn="base" hangingPunct="1">
        <a:lnSpc>
          <a:spcPct val="90000"/>
        </a:lnSpc>
        <a:spcBef>
          <a:spcPct val="30000"/>
        </a:spcBef>
        <a:spcAft>
          <a:spcPct val="0"/>
        </a:spcAft>
        <a:buClr>
          <a:schemeClr val="tx2"/>
        </a:buClr>
        <a:buSzPct val="95000"/>
        <a:buFont typeface="Wingdings" pitchFamily="2" charset="2"/>
        <a:buBlip>
          <a:blip r:embed="rId18"/>
        </a:buBlip>
        <a:defRPr sz="3200">
          <a:solidFill>
            <a:schemeClr val="tx1"/>
          </a:solidFill>
          <a:effectLst>
            <a:outerShdw blurRad="38100" dist="38100" dir="2700000" algn="tl">
              <a:srgbClr val="000000"/>
            </a:outerShdw>
          </a:effectLst>
          <a:latin typeface="+mn-lt"/>
          <a:ea typeface="+mn-ea"/>
          <a:cs typeface="+mn-cs"/>
        </a:defRPr>
      </a:lvl1pPr>
      <a:lvl2pPr marL="858838" indent="-3968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800">
          <a:solidFill>
            <a:schemeClr val="tx1"/>
          </a:solidFill>
          <a:effectLst>
            <a:outerShdw blurRad="38100" dist="38100" dir="2700000" algn="tl">
              <a:srgbClr val="000000"/>
            </a:outerShdw>
          </a:effectLst>
          <a:latin typeface="+mn-lt"/>
        </a:defRPr>
      </a:lvl2pPr>
      <a:lvl3pPr marL="1254125" indent="-393700"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400">
          <a:solidFill>
            <a:schemeClr val="tx1"/>
          </a:solidFill>
          <a:effectLst>
            <a:outerShdw blurRad="38100" dist="38100" dir="2700000" algn="tl">
              <a:srgbClr val="000000"/>
            </a:outerShdw>
          </a:effectLst>
          <a:latin typeface="+mn-lt"/>
        </a:defRPr>
      </a:lvl3pPr>
      <a:lvl4pPr marL="1597025" indent="-34131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4pPr>
      <a:lvl5pPr marL="1882775" indent="-284163"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701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30273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845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941763" indent="-346075" algn="l" rtl="0" eaLnBrk="1" fontAlgn="base" hangingPunct="1">
        <a:lnSpc>
          <a:spcPct val="90000"/>
        </a:lnSpc>
        <a:spcBef>
          <a:spcPct val="30000"/>
        </a:spcBef>
        <a:spcAft>
          <a:spcPct val="0"/>
        </a:spcAft>
        <a:buClr>
          <a:schemeClr val="tx2"/>
        </a:buClr>
        <a:buSzPct val="95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013014"/>
      </p:ext>
    </p:extLst>
  </p:cSld>
  <p:clrMap bg1="dk1" tx1="lt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457200" indent="-457200" algn="l" defTabSz="914363" rtl="0" eaLnBrk="1" latinLnBrk="0" hangingPunct="1">
        <a:lnSpc>
          <a:spcPct val="90000"/>
        </a:lnSpc>
        <a:spcBef>
          <a:spcPct val="20000"/>
        </a:spcBef>
        <a:buFontTx/>
        <a:buBlip>
          <a:blip r:embed="rId13"/>
        </a:buBlip>
        <a:defRPr sz="3200" kern="1200">
          <a:solidFill>
            <a:schemeClr val="tx1"/>
          </a:solidFill>
          <a:effectLst>
            <a:outerShdw blurRad="38100" dist="38100" dir="2700000" algn="tl">
              <a:srgbClr val="000000">
                <a:alpha val="43137"/>
              </a:srgbClr>
            </a:outerShdw>
          </a:effectLst>
          <a:latin typeface="+mn-lt"/>
          <a:ea typeface="+mn-ea"/>
          <a:cs typeface="+mn-cs"/>
        </a:defRPr>
      </a:lvl1pPr>
      <a:lvl2pPr marL="854075" indent="-396875" algn="l" defTabSz="914363" rtl="0" eaLnBrk="1" latinLnBrk="0" hangingPunct="1">
        <a:lnSpc>
          <a:spcPct val="90000"/>
        </a:lnSpc>
        <a:spcBef>
          <a:spcPct val="20000"/>
        </a:spcBef>
        <a:buFontTx/>
        <a:buBlip>
          <a:blip r:embed="rId14"/>
        </a:buBlip>
        <a:defRPr sz="2800" kern="1200">
          <a:solidFill>
            <a:schemeClr val="tx1"/>
          </a:solidFill>
          <a:effectLst>
            <a:outerShdw blurRad="38100" dist="38100" dir="2700000" algn="tl">
              <a:srgbClr val="000000">
                <a:alpha val="43137"/>
              </a:srgbClr>
            </a:outerShdw>
          </a:effectLst>
          <a:latin typeface="+mn-lt"/>
          <a:ea typeface="+mn-ea"/>
          <a:cs typeface="+mn-cs"/>
        </a:defRPr>
      </a:lvl2pPr>
      <a:lvl3pPr marL="1258888" indent="-404813"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3pPr>
      <a:lvl4pPr marL="1604963" indent="-346075"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4pPr>
      <a:lvl5pPr marL="1941513" indent="-336550"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1" y="6477000"/>
            <a:ext cx="11963468"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9" name="Rectangle 8"/>
          <p:cNvSpPr/>
          <p:nvPr/>
        </p:nvSpPr>
        <p:spPr>
          <a:xfrm>
            <a:off x="11963469" y="6477000"/>
            <a:ext cx="228532"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algn="ctr"/>
            <a:endParaRPr sz="1350"/>
          </a:p>
        </p:txBody>
      </p:sp>
      <p:sp>
        <p:nvSpPr>
          <p:cNvPr id="7" name="Rectangle 6"/>
          <p:cNvSpPr/>
          <p:nvPr/>
        </p:nvSpPr>
        <p:spPr>
          <a:xfrm>
            <a:off x="1" y="0"/>
            <a:ext cx="12192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8" tIns="45724" rIns="91448" bIns="45724" rtlCol="0" anchor="ctr"/>
          <a:lstStyle/>
          <a:p>
            <a:pPr lvl="0" algn="ctr"/>
            <a:endParaRPr sz="1350"/>
          </a:p>
        </p:txBody>
      </p:sp>
      <p:sp>
        <p:nvSpPr>
          <p:cNvPr id="10" name="Round Single Corner Rectangle 9"/>
          <p:cNvSpPr/>
          <p:nvPr/>
        </p:nvSpPr>
        <p:spPr>
          <a:xfrm>
            <a:off x="1" y="228600"/>
            <a:ext cx="11964993"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p>
        </p:txBody>
      </p:sp>
      <p:sp>
        <p:nvSpPr>
          <p:cNvPr id="2" name="Title Placeholder 1"/>
          <p:cNvSpPr>
            <a:spLocks noGrp="1"/>
          </p:cNvSpPr>
          <p:nvPr>
            <p:ph type="title"/>
          </p:nvPr>
        </p:nvSpPr>
        <p:spPr>
          <a:xfrm>
            <a:off x="1294150" y="563562"/>
            <a:ext cx="9603701" cy="1189038"/>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94151" y="1981200"/>
            <a:ext cx="9603703"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916134" y="6248400"/>
            <a:ext cx="1091743" cy="152400"/>
          </a:xfrm>
          <a:prstGeom prst="rect">
            <a:avLst/>
          </a:prstGeom>
        </p:spPr>
        <p:txBody>
          <a:bodyPr vert="horz" lIns="91440" tIns="45720" rIns="91440" bIns="45720" rtlCol="0" anchor="ctr"/>
          <a:lstStyle>
            <a:lvl1pPr algn="r">
              <a:defRPr sz="675">
                <a:solidFill>
                  <a:schemeClr val="tx1"/>
                </a:solidFill>
              </a:defRPr>
            </a:lvl1pPr>
          </a:lstStyle>
          <a:p>
            <a:fld id="{8E36636D-D922-432D-A958-524484B5923D}" type="datetimeFigureOut">
              <a:rPr lang="en-US"/>
              <a:pPr/>
              <a:t>9/27/2022</a:t>
            </a:fld>
            <a:endParaRPr/>
          </a:p>
        </p:txBody>
      </p:sp>
      <p:sp>
        <p:nvSpPr>
          <p:cNvPr id="5" name="Footer Placeholder 4"/>
          <p:cNvSpPr>
            <a:spLocks noGrp="1"/>
          </p:cNvSpPr>
          <p:nvPr>
            <p:ph type="ftr" sz="quarter" idx="3"/>
          </p:nvPr>
        </p:nvSpPr>
        <p:spPr>
          <a:xfrm>
            <a:off x="1294151" y="6248400"/>
            <a:ext cx="7469543" cy="152400"/>
          </a:xfrm>
          <a:prstGeom prst="rect">
            <a:avLst/>
          </a:prstGeom>
        </p:spPr>
        <p:txBody>
          <a:bodyPr vert="horz" lIns="91440" tIns="45720" rIns="91440" bIns="45720" rtlCol="0" anchor="ctr"/>
          <a:lstStyle>
            <a:lvl1pPr algn="l">
              <a:defRPr sz="675">
                <a:solidFill>
                  <a:schemeClr val="tx1"/>
                </a:solidFill>
              </a:defRPr>
            </a:lvl1pPr>
          </a:lstStyle>
          <a:p>
            <a:endParaRPr/>
          </a:p>
        </p:txBody>
      </p:sp>
      <p:sp>
        <p:nvSpPr>
          <p:cNvPr id="6" name="Slide Number Placeholder 5"/>
          <p:cNvSpPr>
            <a:spLocks noGrp="1"/>
          </p:cNvSpPr>
          <p:nvPr>
            <p:ph type="sldNum" sz="quarter" idx="4"/>
          </p:nvPr>
        </p:nvSpPr>
        <p:spPr>
          <a:xfrm>
            <a:off x="10135652" y="6248400"/>
            <a:ext cx="762201" cy="152400"/>
          </a:xfrm>
          <a:prstGeom prst="rect">
            <a:avLst/>
          </a:prstGeom>
        </p:spPr>
        <p:txBody>
          <a:bodyPr vert="horz" lIns="91440" tIns="45720" rIns="91440" bIns="45720" rtlCol="0" anchor="ctr"/>
          <a:lstStyle>
            <a:lvl1pPr algn="r">
              <a:defRPr sz="675">
                <a:solidFill>
                  <a:schemeClr val="tx1"/>
                </a:solidFill>
              </a:defRPr>
            </a:lvl1pPr>
          </a:lstStyle>
          <a:p>
            <a:fld id="{DF28FB93-0A08-4E7D-8E63-9EFA29F1E093}" type="slidenum">
              <a:rPr/>
              <a:pPr/>
              <a:t>‹#›</a:t>
            </a:fld>
            <a:endParaRPr/>
          </a:p>
        </p:txBody>
      </p:sp>
    </p:spTree>
    <p:extLst>
      <p:ext uri="{BB962C8B-B14F-4D97-AF65-F5344CB8AC3E}">
        <p14:creationId xmlns:p14="http://schemas.microsoft.com/office/powerpoint/2010/main" val="402307839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983" rtl="0" eaLnBrk="1" latinLnBrk="0" hangingPunct="1">
        <a:lnSpc>
          <a:spcPct val="90000"/>
        </a:lnSpc>
        <a:spcBef>
          <a:spcPct val="0"/>
        </a:spcBef>
        <a:buNone/>
        <a:defRPr sz="3001"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96" indent="-171496" algn="l" defTabSz="685983" rtl="0" eaLnBrk="1" latinLnBrk="0" hangingPunct="1">
        <a:lnSpc>
          <a:spcPct val="90000"/>
        </a:lnSpc>
        <a:spcBef>
          <a:spcPts val="1350"/>
        </a:spcBef>
        <a:buSzPct val="90000"/>
        <a:buFont typeface="Arial" pitchFamily="34" charset="0"/>
        <a:buChar char="•"/>
        <a:defRPr sz="1800" kern="1200">
          <a:solidFill>
            <a:schemeClr val="tx1"/>
          </a:solidFill>
          <a:latin typeface="+mn-lt"/>
          <a:ea typeface="+mn-ea"/>
          <a:cs typeface="+mn-cs"/>
        </a:defRPr>
      </a:lvl1pPr>
      <a:lvl2pPr marL="342991" indent="-171496" algn="l" defTabSz="685983" rtl="0" eaLnBrk="1" latinLnBrk="0" hangingPunct="1">
        <a:lnSpc>
          <a:spcPct val="90000"/>
        </a:lnSpc>
        <a:spcBef>
          <a:spcPts val="450"/>
        </a:spcBef>
        <a:buSzPct val="90000"/>
        <a:buFont typeface="Arial" pitchFamily="34" charset="0"/>
        <a:buChar char="•"/>
        <a:defRPr sz="1500" kern="1200">
          <a:solidFill>
            <a:schemeClr val="tx1"/>
          </a:solidFill>
          <a:latin typeface="+mn-lt"/>
          <a:ea typeface="+mn-ea"/>
          <a:cs typeface="+mn-cs"/>
        </a:defRPr>
      </a:lvl2pPr>
      <a:lvl3pPr marL="514487" indent="-171496" algn="l" defTabSz="685983" rtl="0" eaLnBrk="1" latinLnBrk="0" hangingPunct="1">
        <a:lnSpc>
          <a:spcPct val="90000"/>
        </a:lnSpc>
        <a:spcBef>
          <a:spcPts val="450"/>
        </a:spcBef>
        <a:buSzPct val="90000"/>
        <a:buFont typeface="Arial" pitchFamily="34" charset="0"/>
        <a:buChar char="•"/>
        <a:defRPr sz="1350" kern="1200">
          <a:solidFill>
            <a:schemeClr val="tx1"/>
          </a:solidFill>
          <a:latin typeface="+mn-lt"/>
          <a:ea typeface="+mn-ea"/>
          <a:cs typeface="+mn-cs"/>
        </a:defRPr>
      </a:lvl3pPr>
      <a:lvl4pPr marL="685983"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4pPr>
      <a:lvl5pPr marL="857479"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5pPr>
      <a:lvl6pPr marL="1028974"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6pPr>
      <a:lvl7pPr marL="1200470"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7pPr>
      <a:lvl8pPr marL="1371966"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8pPr>
      <a:lvl9pPr marL="1543461"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30189"/>
            <a:ext cx="11176000" cy="664797"/>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508000" y="1412876"/>
            <a:ext cx="11176000" cy="2135969"/>
          </a:xfrm>
          <a:prstGeom prst="rect">
            <a:avLst/>
          </a:prstGeom>
        </p:spPr>
        <p:txBody>
          <a:bodyPr vert="horz"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2127762"/>
      </p:ext>
    </p:extLst>
  </p:cSld>
  <p:clrMap bg1="dk1" tx1="lt1" bg2="dk2"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457200" indent="-457200" algn="l" defTabSz="914363" rtl="0" eaLnBrk="1" latinLnBrk="0" hangingPunct="1">
        <a:lnSpc>
          <a:spcPct val="90000"/>
        </a:lnSpc>
        <a:spcBef>
          <a:spcPct val="20000"/>
        </a:spcBef>
        <a:buFontTx/>
        <a:buBlip>
          <a:blip r:embed="rId13"/>
        </a:buBlip>
        <a:defRPr sz="3200" kern="1200">
          <a:solidFill>
            <a:schemeClr val="tx1"/>
          </a:solidFill>
          <a:effectLst>
            <a:outerShdw blurRad="38100" dist="38100" dir="2700000" algn="tl">
              <a:srgbClr val="000000">
                <a:alpha val="43137"/>
              </a:srgbClr>
            </a:outerShdw>
          </a:effectLst>
          <a:latin typeface="+mn-lt"/>
          <a:ea typeface="+mn-ea"/>
          <a:cs typeface="+mn-cs"/>
        </a:defRPr>
      </a:lvl1pPr>
      <a:lvl2pPr marL="854075" indent="-396875" algn="l" defTabSz="914363" rtl="0" eaLnBrk="1" latinLnBrk="0" hangingPunct="1">
        <a:lnSpc>
          <a:spcPct val="90000"/>
        </a:lnSpc>
        <a:spcBef>
          <a:spcPct val="20000"/>
        </a:spcBef>
        <a:buFontTx/>
        <a:buBlip>
          <a:blip r:embed="rId14"/>
        </a:buBlip>
        <a:defRPr sz="2800" kern="1200">
          <a:solidFill>
            <a:schemeClr val="tx1"/>
          </a:solidFill>
          <a:effectLst>
            <a:outerShdw blurRad="38100" dist="38100" dir="2700000" algn="tl">
              <a:srgbClr val="000000">
                <a:alpha val="43137"/>
              </a:srgbClr>
            </a:outerShdw>
          </a:effectLst>
          <a:latin typeface="+mn-lt"/>
          <a:ea typeface="+mn-ea"/>
          <a:cs typeface="+mn-cs"/>
        </a:defRPr>
      </a:lvl2pPr>
      <a:lvl3pPr marL="1258888" indent="-404813"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3pPr>
      <a:lvl4pPr marL="1604963" indent="-346075"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4pPr>
      <a:lvl5pPr marL="1941513" indent="-336550" algn="l" defTabSz="914363" rtl="0" eaLnBrk="1" latinLnBrk="0" hangingPunct="1">
        <a:lnSpc>
          <a:spcPct val="90000"/>
        </a:lnSpc>
        <a:spcBef>
          <a:spcPct val="20000"/>
        </a:spcBef>
        <a:buFontTx/>
        <a:buBlip>
          <a:blip r:embed="rId14"/>
        </a:buBlip>
        <a:defRPr sz="2400" kern="1200">
          <a:solidFill>
            <a:schemeClr val="tx1"/>
          </a:solidFill>
          <a:effectLst>
            <a:outerShdw blurRad="38100" dist="38100" dir="2700000" algn="tl">
              <a:srgbClr val="000000">
                <a:alpha val="43137"/>
              </a:srgbClr>
            </a:outerShdw>
          </a:effectLst>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tiff"/><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5.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42560"/>
            <a:ext cx="4590799" cy="2915409"/>
          </a:xfrm>
        </p:spPr>
        <p:txBody>
          <a:bodyPr>
            <a:normAutofit/>
          </a:bodyPr>
          <a:lstStyle/>
          <a:p>
            <a:r>
              <a:rPr lang="en-US" sz="6500" dirty="0"/>
              <a:t>Year Round Stewardship</a:t>
            </a:r>
          </a:p>
        </p:txBody>
      </p:sp>
      <p:pic>
        <p:nvPicPr>
          <p:cNvPr id="5" name="Picture Placeholder 4" descr="Bottom half of woman in jeans with gardening gloves and rake standing next to metal bucket filled with leaves" title="Sample picture"/>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a:stretch>
            <a:fillRect/>
          </a:stretch>
        </p:blipFill>
        <p:spPr>
          <a:xfrm>
            <a:off x="5410023" y="978806"/>
            <a:ext cx="5087675" cy="4287367"/>
          </a:xfrm>
        </p:spPr>
      </p:pic>
    </p:spTree>
    <p:extLst>
      <p:ext uri="{BB962C8B-B14F-4D97-AF65-F5344CB8AC3E}">
        <p14:creationId xmlns:p14="http://schemas.microsoft.com/office/powerpoint/2010/main" val="7359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a:t>Youth</a:t>
            </a:r>
          </a:p>
        </p:txBody>
      </p:sp>
      <p:sp>
        <p:nvSpPr>
          <p:cNvPr id="3" name="Subtitle 2"/>
          <p:cNvSpPr>
            <a:spLocks noGrp="1"/>
          </p:cNvSpPr>
          <p:nvPr>
            <p:ph type="subTitle" idx="1"/>
          </p:nvPr>
        </p:nvSpPr>
        <p:spPr/>
        <p:txBody>
          <a:bodyPr>
            <a:noAutofit/>
          </a:bodyPr>
          <a:lstStyle/>
          <a:p>
            <a:r>
              <a:rPr lang="en-US" sz="2800" i="1" dirty="0"/>
              <a:t>Let no one despise you for your youth, but set the believers an example in speech, in conduct, in love, in faith, in purity. </a:t>
            </a:r>
          </a:p>
          <a:p>
            <a:endParaRPr lang="en-US" sz="2800" i="1" dirty="0"/>
          </a:p>
          <a:p>
            <a:r>
              <a:rPr lang="en-US" sz="2800" i="1" dirty="0"/>
              <a:t>1 Timothy 4:12</a:t>
            </a:r>
          </a:p>
        </p:txBody>
      </p:sp>
    </p:spTree>
    <p:extLst>
      <p:ext uri="{BB962C8B-B14F-4D97-AF65-F5344CB8AC3E}">
        <p14:creationId xmlns:p14="http://schemas.microsoft.com/office/powerpoint/2010/main" val="318574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62600" y="228244"/>
            <a:ext cx="6324600" cy="6334451"/>
          </a:xfrm>
          <a:prstGeom prst="rect">
            <a:avLst/>
          </a:prstGeom>
          <a:ln>
            <a:noFill/>
          </a:ln>
          <a:effectLst>
            <a:softEdge rad="112500"/>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19200"/>
            <a:ext cx="6524171"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480785" y="4495800"/>
            <a:ext cx="5867400" cy="20313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E5005B"/>
                </a:solidFill>
                <a:effectLst/>
                <a:uLnTx/>
                <a:uFillTx/>
                <a:latin typeface="proxima-nova"/>
                <a:ea typeface="+mn-ea"/>
                <a:cs typeface="+mn-cs"/>
              </a:rPr>
              <a:t>40 Days, 40 Acts of Generosity: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5005B"/>
                </a:solidFill>
                <a:effectLst/>
                <a:uLnTx/>
                <a:uFillTx/>
                <a:latin typeface="proxima-nova"/>
                <a:ea typeface="+mn-ea"/>
                <a:cs typeface="+mn-cs"/>
              </a:rPr>
              <a:t>40 days of giving back, doing good and living generously</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5005B"/>
              </a:solidFill>
              <a:effectLst/>
              <a:uLnTx/>
              <a:uFillTx/>
              <a:latin typeface="proxima-nova"/>
              <a:ea typeface="+mn-ea"/>
              <a:cs typeface="+mn-cs"/>
            </a:endParaRPr>
          </a:p>
          <a:p>
            <a:pPr lvl="0">
              <a:lnSpc>
                <a:spcPct val="90000"/>
              </a:lnSpc>
              <a:defRPr/>
            </a:pPr>
            <a:r>
              <a:rPr lang="en-US" sz="3000" dirty="0">
                <a:solidFill>
                  <a:srgbClr val="E5005B"/>
                </a:solidFill>
                <a:latin typeface="proxima-nova"/>
              </a:rPr>
              <a:t>www.40acts.org/uk</a:t>
            </a:r>
          </a:p>
        </p:txBody>
      </p:sp>
    </p:spTree>
    <p:extLst>
      <p:ext uri="{BB962C8B-B14F-4D97-AF65-F5344CB8AC3E}">
        <p14:creationId xmlns:p14="http://schemas.microsoft.com/office/powerpoint/2010/main" val="520604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a:t>Everyone</a:t>
            </a:r>
          </a:p>
        </p:txBody>
      </p:sp>
      <p:sp>
        <p:nvSpPr>
          <p:cNvPr id="3" name="Subtitle 2"/>
          <p:cNvSpPr>
            <a:spLocks noGrp="1"/>
          </p:cNvSpPr>
          <p:nvPr>
            <p:ph type="subTitle" idx="1"/>
          </p:nvPr>
        </p:nvSpPr>
        <p:spPr>
          <a:xfrm>
            <a:off x="7086600" y="952500"/>
            <a:ext cx="4724400" cy="4610100"/>
          </a:xfrm>
        </p:spPr>
        <p:txBody>
          <a:bodyPr>
            <a:noAutofit/>
          </a:bodyPr>
          <a:lstStyle/>
          <a:p>
            <a:pPr>
              <a:spcAft>
                <a:spcPts val="1200"/>
              </a:spcAft>
            </a:pPr>
            <a:r>
              <a:rPr lang="en-US" sz="2400" i="1" dirty="0"/>
              <a:t>Now is our time to </a:t>
            </a:r>
            <a:r>
              <a:rPr lang="en-US" sz="2400" b="1" i="1" dirty="0"/>
              <a:t>go</a:t>
            </a:r>
            <a:r>
              <a:rPr lang="en-US" sz="2400" i="1" dirty="0"/>
              <a:t>.  To go into the world to share the good news of God and Jesus Christ.  To go into the world and help to be agents and instruments of God’s reconciliation.  To go into the world, let the world know that there is a God who loves us, a God who will not let us go, and that that love can set us all free. </a:t>
            </a:r>
          </a:p>
          <a:p>
            <a:pPr>
              <a:spcAft>
                <a:spcPts val="1200"/>
              </a:spcAft>
            </a:pPr>
            <a:r>
              <a:rPr lang="en-US" sz="2400" b="1" i="1" dirty="0"/>
              <a:t>This is the Jesus Movement</a:t>
            </a:r>
            <a:r>
              <a:rPr lang="en-US" sz="2400" i="1" dirty="0"/>
              <a:t>, and we are The Episcopal Church, the Episcopal branch of Jesus’ movement in this world. </a:t>
            </a:r>
          </a:p>
          <a:p>
            <a:r>
              <a:rPr lang="en-US" sz="2400" i="1" dirty="0"/>
              <a:t>- Presiding Bishop Michael Curry</a:t>
            </a:r>
          </a:p>
        </p:txBody>
      </p:sp>
    </p:spTree>
    <p:extLst>
      <p:ext uri="{BB962C8B-B14F-4D97-AF65-F5344CB8AC3E}">
        <p14:creationId xmlns:p14="http://schemas.microsoft.com/office/powerpoint/2010/main" val="666644197"/>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762000" y="685800"/>
            <a:ext cx="10135851" cy="1036638"/>
          </a:xfrm>
        </p:spPr>
        <p:txBody>
          <a:bodyPr anchor="t" anchorCtr="0">
            <a:normAutofit/>
          </a:bodyPr>
          <a:lstStyle/>
          <a:p>
            <a:r>
              <a:rPr lang="en-US" sz="4000" b="1" dirty="0"/>
              <a:t>Make Stewardship An Everyday Word</a:t>
            </a:r>
            <a:endParaRPr lang="en-US" sz="4000" dirty="0"/>
          </a:p>
        </p:txBody>
      </p:sp>
      <p:sp>
        <p:nvSpPr>
          <p:cNvPr id="14" name="Content Placeholder 13"/>
          <p:cNvSpPr>
            <a:spLocks noGrp="1"/>
          </p:cNvSpPr>
          <p:nvPr>
            <p:ph idx="1"/>
          </p:nvPr>
        </p:nvSpPr>
        <p:spPr>
          <a:xfrm>
            <a:off x="838200" y="1676400"/>
            <a:ext cx="10744200" cy="4495800"/>
          </a:xfrm>
        </p:spPr>
        <p:txBody>
          <a:bodyPr>
            <a:noAutofit/>
          </a:bodyPr>
          <a:lstStyle/>
          <a:p>
            <a:pPr>
              <a:spcAft>
                <a:spcPts val="1200"/>
              </a:spcAft>
            </a:pPr>
            <a:r>
              <a:rPr lang="en-US" sz="3000" dirty="0"/>
              <a:t>Recycling – Thanks for practicing good stewardship!</a:t>
            </a:r>
          </a:p>
          <a:p>
            <a:pPr>
              <a:spcAft>
                <a:spcPts val="1200"/>
              </a:spcAft>
            </a:pPr>
            <a:r>
              <a:rPr lang="en-US" sz="3000" dirty="0"/>
              <a:t>Incorporate the term into meetings – Instead of “What should we spend our budget on?” try “How can we be the best stewards of these resources?” or when considering a purchase, “Is this practicing good stewardship?”</a:t>
            </a:r>
          </a:p>
          <a:p>
            <a:r>
              <a:rPr lang="en-US" sz="3000" dirty="0"/>
              <a:t>Province I: “Turn the lights off, for God’s sake” – Because reducing energy use is an act of stewardship both of God’s good creation and of financial resources.</a:t>
            </a:r>
          </a:p>
        </p:txBody>
      </p:sp>
    </p:spTree>
    <p:extLst>
      <p:ext uri="{BB962C8B-B14F-4D97-AF65-F5344CB8AC3E}">
        <p14:creationId xmlns:p14="http://schemas.microsoft.com/office/powerpoint/2010/main" val="32744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anim calcmode="lin" valueType="num">
                                      <p:cBhvr>
                                        <p:cTn id="8"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500"/>
                                        <p:tgtEl>
                                          <p:spTgt spid="14">
                                            <p:txEl>
                                              <p:pRg st="1" end="1"/>
                                            </p:txEl>
                                          </p:spTgt>
                                        </p:tgtEl>
                                      </p:cBhvr>
                                    </p:animEffect>
                                    <p:anim calcmode="lin" valueType="num">
                                      <p:cBhvr>
                                        <p:cTn id="15"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500"/>
                                        <p:tgtEl>
                                          <p:spTgt spid="14">
                                            <p:txEl>
                                              <p:pRg st="2" end="2"/>
                                            </p:txEl>
                                          </p:spTgt>
                                        </p:tgtEl>
                                      </p:cBhvr>
                                    </p:animEffect>
                                    <p:anim calcmode="lin" valueType="num">
                                      <p:cBhvr>
                                        <p:cTn id="22"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390306" y="152400"/>
            <a:ext cx="7411388" cy="1189038"/>
          </a:xfrm>
        </p:spPr>
        <p:txBody>
          <a:bodyPr anchor="t" anchorCtr="0">
            <a:normAutofit/>
          </a:bodyPr>
          <a:lstStyle/>
          <a:p>
            <a:r>
              <a:rPr lang="en-US" b="1" dirty="0"/>
              <a:t>FUN Events – Not Just Annual Campaign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923" r="17308"/>
          <a:stretch/>
        </p:blipFill>
        <p:spPr>
          <a:xfrm>
            <a:off x="9677400" y="685800"/>
            <a:ext cx="2133600" cy="2869324"/>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685800"/>
            <a:ext cx="4828272" cy="350520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400" y="2819400"/>
            <a:ext cx="3392652" cy="25444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r="5176"/>
          <a:stretch/>
        </p:blipFill>
        <p:spPr>
          <a:xfrm>
            <a:off x="8534400" y="4114800"/>
            <a:ext cx="3331196" cy="26347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12069" t="8046"/>
          <a:stretch/>
        </p:blipFill>
        <p:spPr>
          <a:xfrm rot="5400000">
            <a:off x="5174129" y="1226671"/>
            <a:ext cx="2895600" cy="2271058"/>
          </a:xfrm>
          <a:prstGeom prst="rect">
            <a:avLst/>
          </a:prstGeom>
          <a:ln>
            <a:noFill/>
          </a:ln>
          <a:effectLst>
            <a:softEdge rad="112500"/>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0" y="3962400"/>
            <a:ext cx="3657600" cy="2743200"/>
          </a:xfrm>
          <a:prstGeom prst="ellipse">
            <a:avLst/>
          </a:prstGeom>
          <a:ln>
            <a:noFill/>
          </a:ln>
          <a:effectLst>
            <a:softEdge rad="112500"/>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9600" y="4191000"/>
            <a:ext cx="3429000" cy="25717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7123860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7848600" cy="4800600"/>
          </a:xfrm>
        </p:spPr>
        <p:txBody>
          <a:bodyPr/>
          <a:lstStyle/>
          <a:p>
            <a:r>
              <a:rPr lang="en-US" sz="5400" dirty="0"/>
              <a:t>Year Round </a:t>
            </a:r>
            <a:br>
              <a:rPr lang="en-US" sz="5400" dirty="0"/>
            </a:br>
            <a:r>
              <a:rPr lang="en-US" sz="5400" dirty="0"/>
              <a:t>Stewardship Calendar</a:t>
            </a:r>
          </a:p>
        </p:txBody>
      </p:sp>
      <p:sp>
        <p:nvSpPr>
          <p:cNvPr id="3" name="Text Placeholder 2"/>
          <p:cNvSpPr>
            <a:spLocks noGrp="1"/>
          </p:cNvSpPr>
          <p:nvPr>
            <p:ph type="body" idx="1"/>
          </p:nvPr>
        </p:nvSpPr>
        <p:spPr>
          <a:xfrm>
            <a:off x="1071716" y="5555226"/>
            <a:ext cx="6324819" cy="616974"/>
          </a:xfrm>
        </p:spPr>
        <p:txBody>
          <a:bodyPr>
            <a:noAutofit/>
          </a:bodyPr>
          <a:lstStyle/>
          <a:p>
            <a:r>
              <a:rPr lang="en-US" sz="3200" i="1" dirty="0"/>
              <a:t>tinyurl.com/yearroundstewardship</a:t>
            </a:r>
          </a:p>
        </p:txBody>
      </p:sp>
      <p:sp>
        <p:nvSpPr>
          <p:cNvPr id="4" name="Text Placeholder 2">
            <a:extLst>
              <a:ext uri="{FF2B5EF4-FFF2-40B4-BE49-F238E27FC236}">
                <a16:creationId xmlns:a16="http://schemas.microsoft.com/office/drawing/2014/main" id="{5A4354B0-2836-4AB9-81BD-0ABDE62FD077}"/>
              </a:ext>
            </a:extLst>
          </p:cNvPr>
          <p:cNvSpPr txBox="1">
            <a:spLocks/>
          </p:cNvSpPr>
          <p:nvPr/>
        </p:nvSpPr>
        <p:spPr>
          <a:xfrm>
            <a:off x="8382000" y="4771103"/>
            <a:ext cx="3671042" cy="715297"/>
          </a:xfrm>
          <a:prstGeom prst="rect">
            <a:avLst/>
          </a:prstGeom>
        </p:spPr>
        <p:txBody>
          <a:bodyPr vert="horz" lIns="91440" tIns="45720" rIns="91440" bIns="45720" rtlCol="0" anchor="t">
            <a:noAutofit/>
          </a:bodyPr>
          <a:lstStyle>
            <a:lvl1pPr marL="0" indent="0" algn="l" defTabSz="685983" rtl="0" eaLnBrk="1" latinLnBrk="0" hangingPunct="1">
              <a:lnSpc>
                <a:spcPct val="90000"/>
              </a:lnSpc>
              <a:spcBef>
                <a:spcPts val="0"/>
              </a:spcBef>
              <a:buSzPct val="90000"/>
              <a:buFont typeface="Arial" pitchFamily="34" charset="0"/>
              <a:buNone/>
              <a:defRPr sz="1500" kern="1200">
                <a:solidFill>
                  <a:schemeClr val="accent1"/>
                </a:solidFill>
                <a:latin typeface="+mn-lt"/>
                <a:ea typeface="+mn-ea"/>
                <a:cs typeface="+mn-cs"/>
              </a:defRPr>
            </a:lvl1pPr>
            <a:lvl2pPr marL="342991" indent="0" algn="l" defTabSz="685983" rtl="0" eaLnBrk="1" latinLnBrk="0" hangingPunct="1">
              <a:lnSpc>
                <a:spcPct val="90000"/>
              </a:lnSpc>
              <a:spcBef>
                <a:spcPts val="450"/>
              </a:spcBef>
              <a:buSzPct val="90000"/>
              <a:buFont typeface="Arial" pitchFamily="34" charset="0"/>
              <a:buNone/>
              <a:defRPr sz="1350" kern="1200">
                <a:solidFill>
                  <a:schemeClr val="tx1">
                    <a:tint val="75000"/>
                  </a:schemeClr>
                </a:solidFill>
                <a:latin typeface="+mn-lt"/>
                <a:ea typeface="+mn-ea"/>
                <a:cs typeface="+mn-cs"/>
              </a:defRPr>
            </a:lvl2pPr>
            <a:lvl3pPr marL="685983" indent="0" algn="l" defTabSz="685983" rtl="0" eaLnBrk="1" latinLnBrk="0" hangingPunct="1">
              <a:lnSpc>
                <a:spcPct val="90000"/>
              </a:lnSpc>
              <a:spcBef>
                <a:spcPts val="450"/>
              </a:spcBef>
              <a:buSzPct val="90000"/>
              <a:buFont typeface="Arial" pitchFamily="34" charset="0"/>
              <a:buNone/>
              <a:defRPr sz="1200" kern="1200">
                <a:solidFill>
                  <a:schemeClr val="tx1">
                    <a:tint val="75000"/>
                  </a:schemeClr>
                </a:solidFill>
                <a:latin typeface="+mn-lt"/>
                <a:ea typeface="+mn-ea"/>
                <a:cs typeface="+mn-cs"/>
              </a:defRPr>
            </a:lvl3pPr>
            <a:lvl4pPr marL="1028974"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4pPr>
            <a:lvl5pPr marL="1371966"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5pPr>
            <a:lvl6pPr marL="1714957"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6pPr>
            <a:lvl7pPr marL="2057949"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7pPr>
            <a:lvl8pPr marL="2400940"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8pPr>
            <a:lvl9pPr marL="2743932" indent="0" algn="l" defTabSz="685983" rtl="0" eaLnBrk="1" latinLnBrk="0" hangingPunct="1">
              <a:lnSpc>
                <a:spcPct val="90000"/>
              </a:lnSpc>
              <a:spcBef>
                <a:spcPts val="450"/>
              </a:spcBef>
              <a:buSzPct val="90000"/>
              <a:buFont typeface="Arial" pitchFamily="34" charset="0"/>
              <a:buNone/>
              <a:defRPr sz="1050" kern="1200">
                <a:solidFill>
                  <a:schemeClr val="tx1">
                    <a:tint val="75000"/>
                  </a:schemeClr>
                </a:solidFill>
                <a:latin typeface="+mn-lt"/>
                <a:ea typeface="+mn-ea"/>
                <a:cs typeface="+mn-cs"/>
              </a:defRPr>
            </a:lvl9pPr>
          </a:lstStyle>
          <a:p>
            <a:r>
              <a:rPr lang="en-US" sz="2400" i="1" dirty="0">
                <a:solidFill>
                  <a:schemeClr val="bg1"/>
                </a:solidFill>
              </a:rPr>
              <a:t>Based on work by the Diocese of West Texas</a:t>
            </a:r>
          </a:p>
        </p:txBody>
      </p:sp>
    </p:spTree>
    <p:extLst>
      <p:ext uri="{BB962C8B-B14F-4D97-AF65-F5344CB8AC3E}">
        <p14:creationId xmlns:p14="http://schemas.microsoft.com/office/powerpoint/2010/main" val="237204612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noChangeAspect="1"/>
          </p:cNvGrpSpPr>
          <p:nvPr/>
        </p:nvGrpSpPr>
        <p:grpSpPr>
          <a:xfrm>
            <a:off x="8001000" y="0"/>
            <a:ext cx="3923342" cy="3566160"/>
            <a:chOff x="2342947" y="1274046"/>
            <a:chExt cx="3696107" cy="3395508"/>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947" y="1274046"/>
              <a:ext cx="3696107" cy="339550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1524000"/>
              <a:ext cx="3030804" cy="3048000"/>
            </a:xfrm>
            <a:prstGeom prst="rect">
              <a:avLst/>
            </a:prstGeom>
          </p:spPr>
        </p:pic>
      </p:grpSp>
      <p:sp>
        <p:nvSpPr>
          <p:cNvPr id="3" name="TextBox 2"/>
          <p:cNvSpPr txBox="1"/>
          <p:nvPr/>
        </p:nvSpPr>
        <p:spPr>
          <a:xfrm>
            <a:off x="152400" y="365760"/>
            <a:ext cx="8458200" cy="2142125"/>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030C"/>
                </a:solidFill>
                <a:effectLst/>
                <a:uLnTx/>
                <a:uFillTx/>
                <a:latin typeface="Cambria"/>
                <a:ea typeface="+mn-ea"/>
                <a:cs typeface="+mn-cs"/>
              </a:rPr>
              <a:t>Spiritual Growth</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Offers ways to deepen the spiritual lives of individuals and the congregation.</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030C"/>
                </a:solidFill>
                <a:effectLst/>
                <a:uLnTx/>
                <a:uFillTx/>
                <a:latin typeface="Cambria"/>
                <a:ea typeface="+mn-ea"/>
                <a:cs typeface="+mn-cs"/>
              </a:rPr>
              <a:t>Ministry Spotlight</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Focusing on a different ministry each month is a way of giving thanks for that ministry and raising awareness about it to attract new participants.  Encourages saying “thank you”.</a:t>
            </a:r>
          </a:p>
        </p:txBody>
      </p:sp>
      <p:sp>
        <p:nvSpPr>
          <p:cNvPr id="12" name="TextBox 11"/>
          <p:cNvSpPr txBox="1"/>
          <p:nvPr/>
        </p:nvSpPr>
        <p:spPr>
          <a:xfrm>
            <a:off x="155448" y="2514600"/>
            <a:ext cx="11658600" cy="4081117"/>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030C"/>
                </a:solidFill>
                <a:effectLst/>
                <a:uLnTx/>
                <a:uFillTx/>
                <a:latin typeface="Cambria"/>
                <a:ea typeface="+mn-ea"/>
                <a:cs typeface="+mn-cs"/>
              </a:rPr>
              <a:t>Financial Health</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Offers focus on fiscal responsibility, can communicate leadership’s good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stewardship of the congregations resources.  Also offers many ways families can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be intentional about how they manage their money including what they are saving and what percentage of their income they are giving away.</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030C"/>
                </a:solidFill>
                <a:effectLst/>
                <a:uLnTx/>
                <a:uFillTx/>
                <a:latin typeface="Cambria"/>
                <a:ea typeface="+mn-ea"/>
                <a:cs typeface="+mn-cs"/>
              </a:rPr>
              <a:t>Outside Ourselves</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In outreach we take our stewardship to the streets of our communities.  These activities help people connect their pledge to ministry</a:t>
            </a:r>
            <a:r>
              <a:rPr lang="en-US" sz="2000" dirty="0">
                <a:solidFill>
                  <a:srgbClr val="000000"/>
                </a:solidFill>
                <a:latin typeface="Cambria"/>
              </a:rPr>
              <a:t>.  Communicating </a:t>
            </a:r>
            <a:r>
              <a:rPr kumimoji="0" lang="en-US" sz="2000" b="0" i="0" u="none" strike="noStrike" kern="1200" cap="none" spc="0" normalizeH="0" baseline="0" noProof="0" dirty="0">
                <a:ln>
                  <a:noFill/>
                </a:ln>
                <a:solidFill>
                  <a:srgbClr val="000000"/>
                </a:solidFill>
                <a:effectLst/>
                <a:uLnTx/>
                <a:uFillTx/>
                <a:latin typeface="Cambria"/>
                <a:ea typeface="+mn-ea"/>
                <a:cs typeface="+mn-cs"/>
              </a:rPr>
              <a:t>and celebrating the stories of meeting the needs of people are important motivators for personal stewardship decisions.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85030C"/>
                </a:solidFill>
                <a:effectLst/>
                <a:uLnTx/>
                <a:uFillTx/>
                <a:latin typeface="Cambria"/>
                <a:ea typeface="+mn-ea"/>
                <a:cs typeface="+mn-cs"/>
              </a:rPr>
              <a:t>God’s Creation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a:ea typeface="+mn-ea"/>
                <a:cs typeface="+mn-cs"/>
              </a:rPr>
              <a:t>How we care for the environment that God has entrusted to us is a mark of our faithfulness. This category can include caring for the environment in our communities, in our homes, and in our churches. </a:t>
            </a:r>
            <a:endParaRPr kumimoji="0" lang="en-US" sz="2000" b="0" i="0" u="none" strike="noStrike" kern="1200" cap="none" spc="0" normalizeH="0" baseline="0" noProof="0" dirty="0">
              <a:ln>
                <a:noFill/>
              </a:ln>
              <a:solidFill>
                <a:srgbClr val="404040"/>
              </a:solidFill>
              <a:effectLst/>
              <a:uLnTx/>
              <a:uFillTx/>
              <a:latin typeface="Cambria"/>
              <a:ea typeface="+mn-ea"/>
              <a:cs typeface="+mn-cs"/>
            </a:endParaRPr>
          </a:p>
        </p:txBody>
      </p:sp>
    </p:spTree>
    <p:extLst>
      <p:ext uri="{BB962C8B-B14F-4D97-AF65-F5344CB8AC3E}">
        <p14:creationId xmlns:p14="http://schemas.microsoft.com/office/powerpoint/2010/main" val="131674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xEl>
                                              <p:pRg st="0" end="0"/>
                                            </p:txEl>
                                          </p:spTgt>
                                        </p:tgtEl>
                                        <p:attrNameLst>
                                          <p:attrName>style.visibility</p:attrName>
                                        </p:attrNameLst>
                                      </p:cBhvr>
                                      <p:to>
                                        <p:strVal val="visible"/>
                                      </p:to>
                                    </p:set>
                                    <p:animEffect transition="in" filter="fade">
                                      <p:cBhvr>
                                        <p:cTn id="23" dur="500"/>
                                        <p:tgtEl>
                                          <p:spTgt spid="12">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fade">
                                      <p:cBhvr>
                                        <p:cTn id="26" dur="500"/>
                                        <p:tgtEl>
                                          <p:spTgt spid="12">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500"/>
                                        <p:tgtEl>
                                          <p:spTgt spid="12">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xEl>
                                              <p:pRg st="6" end="6"/>
                                            </p:txEl>
                                          </p:spTgt>
                                        </p:tgtEl>
                                        <p:attrNameLst>
                                          <p:attrName>style.visibility</p:attrName>
                                        </p:attrNameLst>
                                      </p:cBhvr>
                                      <p:to>
                                        <p:strVal val="visible"/>
                                      </p:to>
                                    </p:set>
                                    <p:animEffect transition="in" filter="fade">
                                      <p:cBhvr>
                                        <p:cTn id="40" dur="500"/>
                                        <p:tgtEl>
                                          <p:spTgt spid="12">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xEl>
                                              <p:pRg st="8" end="8"/>
                                            </p:txEl>
                                          </p:spTgt>
                                        </p:tgtEl>
                                        <p:attrNameLst>
                                          <p:attrName>style.visibility</p:attrName>
                                        </p:attrNameLst>
                                      </p:cBhvr>
                                      <p:to>
                                        <p:strVal val="visible"/>
                                      </p:to>
                                    </p:set>
                                    <p:animEffect transition="in" filter="fade">
                                      <p:cBhvr>
                                        <p:cTn id="45" dur="500"/>
                                        <p:tgtEl>
                                          <p:spTgt spid="12">
                                            <p:txEl>
                                              <p:pRg st="8" end="8"/>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2">
                                            <p:txEl>
                                              <p:pRg st="9" end="9"/>
                                            </p:txEl>
                                          </p:spTgt>
                                        </p:tgtEl>
                                        <p:attrNameLst>
                                          <p:attrName>style.visibility</p:attrName>
                                        </p:attrNameLst>
                                      </p:cBhvr>
                                      <p:to>
                                        <p:strVal val="visible"/>
                                      </p:to>
                                    </p:set>
                                    <p:animEffect transition="in" filter="fade">
                                      <p:cBhvr>
                                        <p:cTn id="48" dur="500"/>
                                        <p:tgtEl>
                                          <p:spTgt spid="1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52767"/>
          <a:stretch/>
        </p:blipFill>
        <p:spPr>
          <a:xfrm>
            <a:off x="1328806" y="559526"/>
            <a:ext cx="9534389" cy="5738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3543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46491" b="2252"/>
          <a:stretch/>
        </p:blipFill>
        <p:spPr>
          <a:xfrm>
            <a:off x="1327404" y="259842"/>
            <a:ext cx="9537192" cy="62297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51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b="50463"/>
          <a:stretch/>
        </p:blipFill>
        <p:spPr>
          <a:xfrm>
            <a:off x="1327404" y="375013"/>
            <a:ext cx="9537192" cy="60257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54401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685800"/>
            <a:ext cx="9679901" cy="1036638"/>
          </a:xfrm>
        </p:spPr>
        <p:txBody>
          <a:bodyPr anchor="t" anchorCtr="0">
            <a:normAutofit/>
          </a:bodyPr>
          <a:lstStyle/>
          <a:p>
            <a:r>
              <a:rPr lang="en-US" sz="4000" b="1" dirty="0"/>
              <a:t>Why Year Round Stewardship</a:t>
            </a:r>
            <a:endParaRPr lang="en-US" sz="4000" dirty="0"/>
          </a:p>
        </p:txBody>
      </p:sp>
      <p:sp>
        <p:nvSpPr>
          <p:cNvPr id="14" name="Content Placeholder 13"/>
          <p:cNvSpPr>
            <a:spLocks noGrp="1"/>
          </p:cNvSpPr>
          <p:nvPr>
            <p:ph idx="1"/>
          </p:nvPr>
        </p:nvSpPr>
        <p:spPr>
          <a:xfrm>
            <a:off x="838200" y="1600200"/>
            <a:ext cx="10668000" cy="4572000"/>
          </a:xfrm>
        </p:spPr>
        <p:txBody>
          <a:bodyPr>
            <a:noAutofit/>
          </a:bodyPr>
          <a:lstStyle/>
          <a:p>
            <a:r>
              <a:rPr lang="en-US" sz="3000" dirty="0"/>
              <a:t>Stewardship is what we do with all that God has given us, all the time – Not the “annual beg-a-thon”</a:t>
            </a:r>
          </a:p>
          <a:p>
            <a:r>
              <a:rPr lang="en-US" sz="3000" dirty="0"/>
              <a:t>Takes stewardship out of the "annual occurrence" category and places it where it should be - right in front of us, all year round.</a:t>
            </a:r>
          </a:p>
          <a:p>
            <a:r>
              <a:rPr lang="en-US" sz="3000" dirty="0"/>
              <a:t>Strengthens and supports members of the congregation in their knowledge and understanding of their roles as God’s stewards</a:t>
            </a:r>
          </a:p>
          <a:p>
            <a:r>
              <a:rPr lang="en-US" sz="3000" dirty="0"/>
              <a:t>Develops and strengthens stewardship theology in the parish</a:t>
            </a:r>
          </a:p>
          <a:p>
            <a:r>
              <a:rPr lang="en-US" sz="3000" dirty="0"/>
              <a:t>Changes the culture by changing the conversation in              non-threatening ways</a:t>
            </a:r>
          </a:p>
        </p:txBody>
      </p:sp>
    </p:spTree>
    <p:extLst>
      <p:ext uri="{BB962C8B-B14F-4D97-AF65-F5344CB8AC3E}">
        <p14:creationId xmlns:p14="http://schemas.microsoft.com/office/powerpoint/2010/main" val="285655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0"/>
                                  </p:iterate>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8D25FF-9C46-4992-85C2-AE2EA57E5F4A}"/>
              </a:ext>
            </a:extLst>
          </p:cNvPr>
          <p:cNvGrpSpPr/>
          <p:nvPr/>
        </p:nvGrpSpPr>
        <p:grpSpPr>
          <a:xfrm>
            <a:off x="1002394" y="250372"/>
            <a:ext cx="10187213" cy="6249901"/>
            <a:chOff x="757458" y="250372"/>
            <a:chExt cx="10187213" cy="6249901"/>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58" y="250372"/>
              <a:ext cx="4848670" cy="61464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1" y="250372"/>
              <a:ext cx="4848670" cy="62499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spTree>
    <p:extLst>
      <p:ext uri="{BB962C8B-B14F-4D97-AF65-F5344CB8AC3E}">
        <p14:creationId xmlns:p14="http://schemas.microsoft.com/office/powerpoint/2010/main" val="1323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208" b="1"/>
          <a:stretch/>
        </p:blipFill>
        <p:spPr>
          <a:xfrm>
            <a:off x="3718637" y="292100"/>
            <a:ext cx="4754727" cy="612089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51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40483"/>
          <a:stretch/>
        </p:blipFill>
        <p:spPr>
          <a:xfrm>
            <a:off x="2083116" y="291354"/>
            <a:ext cx="8025769" cy="6069592"/>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28201670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0439400" cy="990600"/>
          </a:xfrm>
        </p:spPr>
        <p:txBody>
          <a:bodyPr anchor="t" anchorCtr="0">
            <a:noAutofit/>
          </a:bodyPr>
          <a:lstStyle/>
          <a:p>
            <a:r>
              <a:rPr lang="en-US" sz="4000" b="1" dirty="0">
                <a:solidFill>
                  <a:schemeClr val="accent1">
                    <a:lumMod val="75000"/>
                  </a:schemeClr>
                </a:solidFill>
              </a:rPr>
              <a:t>Words of Wisdom </a:t>
            </a:r>
          </a:p>
        </p:txBody>
      </p:sp>
      <p:sp>
        <p:nvSpPr>
          <p:cNvPr id="3" name="Content Placeholder 13"/>
          <p:cNvSpPr txBox="1">
            <a:spLocks/>
          </p:cNvSpPr>
          <p:nvPr/>
        </p:nvSpPr>
        <p:spPr>
          <a:xfrm>
            <a:off x="838200" y="1371600"/>
            <a:ext cx="11049000" cy="4724400"/>
          </a:xfrm>
          <a:prstGeom prst="rect">
            <a:avLst/>
          </a:prstGeom>
        </p:spPr>
        <p:txBody>
          <a:bodyPr>
            <a:noAutofit/>
          </a:bodyPr>
          <a:lstStyle>
            <a:lvl1pPr marL="171496" indent="-171496" algn="l" defTabSz="685983" rtl="0" eaLnBrk="1" latinLnBrk="0" hangingPunct="1">
              <a:lnSpc>
                <a:spcPct val="90000"/>
              </a:lnSpc>
              <a:spcBef>
                <a:spcPts val="1350"/>
              </a:spcBef>
              <a:buSzPct val="90000"/>
              <a:buFont typeface="Arial" pitchFamily="34" charset="0"/>
              <a:buChar char="•"/>
              <a:defRPr sz="1800" kern="1200">
                <a:solidFill>
                  <a:schemeClr val="tx1"/>
                </a:solidFill>
                <a:latin typeface="+mn-lt"/>
                <a:ea typeface="+mn-ea"/>
                <a:cs typeface="+mn-cs"/>
              </a:defRPr>
            </a:lvl1pPr>
            <a:lvl2pPr marL="342991" indent="-171496" algn="l" defTabSz="685983" rtl="0" eaLnBrk="1" latinLnBrk="0" hangingPunct="1">
              <a:lnSpc>
                <a:spcPct val="90000"/>
              </a:lnSpc>
              <a:spcBef>
                <a:spcPts val="450"/>
              </a:spcBef>
              <a:buSzPct val="90000"/>
              <a:buFont typeface="Arial" pitchFamily="34" charset="0"/>
              <a:buChar char="•"/>
              <a:defRPr sz="1500" kern="1200">
                <a:solidFill>
                  <a:schemeClr val="tx1"/>
                </a:solidFill>
                <a:latin typeface="+mn-lt"/>
                <a:ea typeface="+mn-ea"/>
                <a:cs typeface="+mn-cs"/>
              </a:defRPr>
            </a:lvl2pPr>
            <a:lvl3pPr marL="514487" indent="-171496" algn="l" defTabSz="685983" rtl="0" eaLnBrk="1" latinLnBrk="0" hangingPunct="1">
              <a:lnSpc>
                <a:spcPct val="90000"/>
              </a:lnSpc>
              <a:spcBef>
                <a:spcPts val="450"/>
              </a:spcBef>
              <a:buSzPct val="90000"/>
              <a:buFont typeface="Arial" pitchFamily="34" charset="0"/>
              <a:buChar char="•"/>
              <a:defRPr sz="1350" kern="1200">
                <a:solidFill>
                  <a:schemeClr val="tx1"/>
                </a:solidFill>
                <a:latin typeface="+mn-lt"/>
                <a:ea typeface="+mn-ea"/>
                <a:cs typeface="+mn-cs"/>
              </a:defRPr>
            </a:lvl3pPr>
            <a:lvl4pPr marL="685983"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4pPr>
            <a:lvl5pPr marL="857479"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5pPr>
            <a:lvl6pPr marL="1028974"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6pPr>
            <a:lvl7pPr marL="1200470"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7pPr>
            <a:lvl8pPr marL="1371966"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8pPr>
            <a:lvl9pPr marL="1543461"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9pPr>
          </a:lstStyle>
          <a:p>
            <a:pPr marL="171496" marR="0" lvl="0" indent="-171496" algn="l" defTabSz="685983" rtl="0" eaLnBrk="1" fontAlgn="auto" latinLnBrk="0" hangingPunct="1">
              <a:lnSpc>
                <a:spcPct val="90000"/>
              </a:lnSpc>
              <a:spcBef>
                <a:spcPts val="1350"/>
              </a:spcBef>
              <a:spcAft>
                <a:spcPts val="600"/>
              </a:spcAft>
              <a:buClrTx/>
              <a:buSzPct val="90000"/>
              <a:buFont typeface="Arial" pitchFamily="34" charset="0"/>
              <a:buChar char="•"/>
              <a:tabLst/>
              <a:defRPr/>
            </a:pPr>
            <a:r>
              <a:rPr kumimoji="0" lang="en-US" sz="3600" b="1" i="0" u="none" strike="noStrike" kern="1200" cap="none" spc="0" normalizeH="0" baseline="0" noProof="0" dirty="0">
                <a:ln>
                  <a:noFill/>
                </a:ln>
                <a:solidFill>
                  <a:srgbClr val="404040"/>
                </a:solidFill>
                <a:effectLst/>
                <a:uLnTx/>
                <a:uFillTx/>
                <a:latin typeface="Cambria"/>
                <a:ea typeface="+mn-ea"/>
                <a:cs typeface="+mn-cs"/>
              </a:rPr>
              <a:t>Divide and Conquer!</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0" u="none" strike="noStrike" kern="1200" cap="none" spc="0" normalizeH="0" baseline="0" noProof="0" dirty="0">
                <a:ln>
                  <a:noFill/>
                </a:ln>
                <a:solidFill>
                  <a:srgbClr val="404040"/>
                </a:solidFill>
                <a:effectLst/>
                <a:uLnTx/>
                <a:uFillTx/>
                <a:latin typeface="Cambria"/>
                <a:ea typeface="+mn-ea"/>
                <a:cs typeface="+mn-cs"/>
              </a:rPr>
              <a:t>Start by assigning each person on </a:t>
            </a:r>
            <a:r>
              <a:rPr lang="en-US" sz="3300" dirty="0">
                <a:solidFill>
                  <a:srgbClr val="404040"/>
                </a:solidFill>
                <a:latin typeface="Cambria"/>
              </a:rPr>
              <a:t>the Stewardship Committee </a:t>
            </a:r>
            <a:r>
              <a:rPr kumimoji="0" lang="en-US" sz="3300" b="0" i="0" u="none" strike="noStrike" kern="1200" cap="none" spc="0" normalizeH="0" baseline="0" noProof="0" dirty="0">
                <a:ln>
                  <a:noFill/>
                </a:ln>
                <a:solidFill>
                  <a:srgbClr val="404040"/>
                </a:solidFill>
                <a:effectLst/>
                <a:uLnTx/>
                <a:uFillTx/>
                <a:latin typeface="Cambria"/>
                <a:ea typeface="+mn-ea"/>
                <a:cs typeface="+mn-cs"/>
              </a:rPr>
              <a:t>or Vestry one month to plan.</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0" u="none" strike="noStrike" kern="1200" cap="none" spc="0" normalizeH="0" baseline="0" noProof="0" dirty="0">
                <a:ln>
                  <a:noFill/>
                </a:ln>
                <a:solidFill>
                  <a:srgbClr val="404040"/>
                </a:solidFill>
                <a:effectLst/>
                <a:uLnTx/>
                <a:uFillTx/>
                <a:latin typeface="Cambria"/>
                <a:ea typeface="+mn-ea"/>
                <a:cs typeface="+mn-cs"/>
              </a:rPr>
              <a:t>Each person should complete their assigned month’s worksheet with one idea in each of the five categories.</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0" u="none" strike="noStrike" kern="1200" cap="none" spc="0" normalizeH="0" baseline="0" noProof="0" dirty="0">
                <a:ln>
                  <a:noFill/>
                </a:ln>
                <a:solidFill>
                  <a:srgbClr val="404040"/>
                </a:solidFill>
                <a:effectLst/>
                <a:uLnTx/>
                <a:uFillTx/>
                <a:latin typeface="Cambria"/>
                <a:ea typeface="+mn-ea"/>
                <a:cs typeface="+mn-cs"/>
              </a:rPr>
              <a:t>Compile the worksheets completed by the individual members of the committee.</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0" u="none" strike="noStrike" kern="1200" cap="none" spc="0" normalizeH="0" baseline="0" noProof="0" dirty="0">
                <a:ln>
                  <a:noFill/>
                </a:ln>
                <a:solidFill>
                  <a:srgbClr val="404040"/>
                </a:solidFill>
                <a:effectLst/>
                <a:uLnTx/>
                <a:uFillTx/>
                <a:latin typeface="Cambria"/>
                <a:ea typeface="+mn-ea"/>
                <a:cs typeface="+mn-cs"/>
              </a:rPr>
              <a:t>As a committee, review each of the 12 worksheets (looking at them as part of the whole) and make any needed adjustments.</a:t>
            </a:r>
          </a:p>
        </p:txBody>
      </p:sp>
    </p:spTree>
    <p:extLst>
      <p:ext uri="{BB962C8B-B14F-4D97-AF65-F5344CB8AC3E}">
        <p14:creationId xmlns:p14="http://schemas.microsoft.com/office/powerpoint/2010/main" val="614150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0439400" cy="990600"/>
          </a:xfrm>
        </p:spPr>
        <p:txBody>
          <a:bodyPr anchor="t" anchorCtr="0">
            <a:noAutofit/>
          </a:bodyPr>
          <a:lstStyle/>
          <a:p>
            <a:r>
              <a:rPr lang="en-US" sz="4000" b="1" dirty="0">
                <a:solidFill>
                  <a:schemeClr val="accent1">
                    <a:lumMod val="75000"/>
                  </a:schemeClr>
                </a:solidFill>
              </a:rPr>
              <a:t>Words of Wisdom </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7037"/>
          <a:stretch/>
        </p:blipFill>
        <p:spPr>
          <a:xfrm>
            <a:off x="1524000" y="1314450"/>
            <a:ext cx="9144000" cy="47815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747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0439400" cy="990600"/>
          </a:xfrm>
        </p:spPr>
        <p:txBody>
          <a:bodyPr anchor="t" anchorCtr="0">
            <a:noAutofit/>
          </a:bodyPr>
          <a:lstStyle/>
          <a:p>
            <a:r>
              <a:rPr lang="en-US" sz="4000" b="1" dirty="0">
                <a:solidFill>
                  <a:schemeClr val="accent1">
                    <a:lumMod val="75000"/>
                  </a:schemeClr>
                </a:solidFill>
              </a:rPr>
              <a:t>Words of Wisdom </a:t>
            </a:r>
          </a:p>
        </p:txBody>
      </p:sp>
      <p:sp>
        <p:nvSpPr>
          <p:cNvPr id="3" name="Content Placeholder 13"/>
          <p:cNvSpPr txBox="1">
            <a:spLocks/>
          </p:cNvSpPr>
          <p:nvPr/>
        </p:nvSpPr>
        <p:spPr>
          <a:xfrm>
            <a:off x="838200" y="1371600"/>
            <a:ext cx="11049000" cy="4724400"/>
          </a:xfrm>
          <a:prstGeom prst="rect">
            <a:avLst/>
          </a:prstGeom>
        </p:spPr>
        <p:txBody>
          <a:bodyPr>
            <a:noAutofit/>
          </a:bodyPr>
          <a:lstStyle>
            <a:lvl1pPr marL="171496" indent="-171496" algn="l" defTabSz="685983" rtl="0" eaLnBrk="1" latinLnBrk="0" hangingPunct="1">
              <a:lnSpc>
                <a:spcPct val="90000"/>
              </a:lnSpc>
              <a:spcBef>
                <a:spcPts val="1350"/>
              </a:spcBef>
              <a:buSzPct val="90000"/>
              <a:buFont typeface="Arial" pitchFamily="34" charset="0"/>
              <a:buChar char="•"/>
              <a:defRPr sz="1800" kern="1200">
                <a:solidFill>
                  <a:schemeClr val="tx1"/>
                </a:solidFill>
                <a:latin typeface="+mn-lt"/>
                <a:ea typeface="+mn-ea"/>
                <a:cs typeface="+mn-cs"/>
              </a:defRPr>
            </a:lvl1pPr>
            <a:lvl2pPr marL="342991" indent="-171496" algn="l" defTabSz="685983" rtl="0" eaLnBrk="1" latinLnBrk="0" hangingPunct="1">
              <a:lnSpc>
                <a:spcPct val="90000"/>
              </a:lnSpc>
              <a:spcBef>
                <a:spcPts val="450"/>
              </a:spcBef>
              <a:buSzPct val="90000"/>
              <a:buFont typeface="Arial" pitchFamily="34" charset="0"/>
              <a:buChar char="•"/>
              <a:defRPr sz="1500" kern="1200">
                <a:solidFill>
                  <a:schemeClr val="tx1"/>
                </a:solidFill>
                <a:latin typeface="+mn-lt"/>
                <a:ea typeface="+mn-ea"/>
                <a:cs typeface="+mn-cs"/>
              </a:defRPr>
            </a:lvl2pPr>
            <a:lvl3pPr marL="514487" indent="-171496" algn="l" defTabSz="685983" rtl="0" eaLnBrk="1" latinLnBrk="0" hangingPunct="1">
              <a:lnSpc>
                <a:spcPct val="90000"/>
              </a:lnSpc>
              <a:spcBef>
                <a:spcPts val="450"/>
              </a:spcBef>
              <a:buSzPct val="90000"/>
              <a:buFont typeface="Arial" pitchFamily="34" charset="0"/>
              <a:buChar char="•"/>
              <a:defRPr sz="1350" kern="1200">
                <a:solidFill>
                  <a:schemeClr val="tx1"/>
                </a:solidFill>
                <a:latin typeface="+mn-lt"/>
                <a:ea typeface="+mn-ea"/>
                <a:cs typeface="+mn-cs"/>
              </a:defRPr>
            </a:lvl3pPr>
            <a:lvl4pPr marL="685983"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4pPr>
            <a:lvl5pPr marL="857479"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5pPr>
            <a:lvl6pPr marL="1028974"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6pPr>
            <a:lvl7pPr marL="1200470"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7pPr>
            <a:lvl8pPr marL="1371966"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8pPr>
            <a:lvl9pPr marL="1543461" indent="-171496" algn="l" defTabSz="685983" rtl="0" eaLnBrk="1" latinLnBrk="0" hangingPunct="1">
              <a:lnSpc>
                <a:spcPct val="90000"/>
              </a:lnSpc>
              <a:spcBef>
                <a:spcPts val="450"/>
              </a:spcBef>
              <a:buSzPct val="90000"/>
              <a:buFont typeface="Arial" pitchFamily="34" charset="0"/>
              <a:buChar char="•"/>
              <a:defRPr sz="1200" kern="1200">
                <a:solidFill>
                  <a:schemeClr val="tx1"/>
                </a:solidFill>
                <a:latin typeface="+mn-lt"/>
                <a:ea typeface="+mn-ea"/>
                <a:cs typeface="+mn-cs"/>
              </a:defRPr>
            </a:lvl9pPr>
          </a:lstStyle>
          <a:p>
            <a:pPr marL="171496" marR="0" lvl="0" indent="-171496" algn="l" defTabSz="685983" rtl="0" eaLnBrk="1" fontAlgn="auto" latinLnBrk="0" hangingPunct="1">
              <a:lnSpc>
                <a:spcPct val="90000"/>
              </a:lnSpc>
              <a:spcBef>
                <a:spcPts val="1350"/>
              </a:spcBef>
              <a:spcAft>
                <a:spcPts val="600"/>
              </a:spcAft>
              <a:buClrTx/>
              <a:buSzPct val="90000"/>
              <a:buFont typeface="Arial" pitchFamily="34" charset="0"/>
              <a:buChar char="•"/>
              <a:tabLst/>
              <a:defRPr/>
            </a:pPr>
            <a:r>
              <a:rPr kumimoji="0" lang="en-US" sz="3600" b="1" i="0" u="none" strike="noStrike" kern="1200" cap="none" spc="0" normalizeH="0" baseline="0" noProof="0" dirty="0">
                <a:ln>
                  <a:noFill/>
                </a:ln>
                <a:solidFill>
                  <a:srgbClr val="404040"/>
                </a:solidFill>
                <a:effectLst/>
                <a:uLnTx/>
                <a:uFillTx/>
                <a:latin typeface="Cambria"/>
                <a:ea typeface="+mn-ea"/>
                <a:cs typeface="+mn-cs"/>
              </a:rPr>
              <a:t>The More The Merrier!</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1" u="none" strike="noStrike" kern="1200" cap="none" spc="0" normalizeH="0" baseline="0" noProof="0" dirty="0">
                <a:ln>
                  <a:noFill/>
                </a:ln>
                <a:solidFill>
                  <a:srgbClr val="404040"/>
                </a:solidFill>
                <a:effectLst/>
                <a:uLnTx/>
                <a:uFillTx/>
                <a:latin typeface="Cambria"/>
                <a:ea typeface="+mn-ea"/>
                <a:cs typeface="+mn-cs"/>
              </a:rPr>
              <a:t>Spiritual Growth </a:t>
            </a:r>
            <a:r>
              <a:rPr kumimoji="0" lang="en-US" sz="3300" b="0" i="0" u="none" strike="noStrike" kern="1200" cap="none" spc="0" normalizeH="0" baseline="0" noProof="0" dirty="0">
                <a:ln>
                  <a:noFill/>
                </a:ln>
                <a:solidFill>
                  <a:srgbClr val="404040"/>
                </a:solidFill>
                <a:effectLst/>
                <a:uLnTx/>
                <a:uFillTx/>
                <a:latin typeface="Cambria"/>
                <a:ea typeface="+mn-ea"/>
                <a:cs typeface="+mn-cs"/>
              </a:rPr>
              <a:t>– Partner with Worship Committee and/or Adult Christian Formation Committee</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1" u="none" strike="noStrike" kern="1200" cap="none" spc="0" normalizeH="0" baseline="0" noProof="0" dirty="0">
                <a:ln>
                  <a:noFill/>
                </a:ln>
                <a:solidFill>
                  <a:srgbClr val="404040"/>
                </a:solidFill>
                <a:effectLst/>
                <a:uLnTx/>
                <a:uFillTx/>
                <a:latin typeface="Cambria"/>
                <a:ea typeface="+mn-ea"/>
                <a:cs typeface="+mn-cs"/>
              </a:rPr>
              <a:t>Ministry Spotlight </a:t>
            </a:r>
            <a:r>
              <a:rPr kumimoji="0" lang="en-US" sz="3300" b="0" i="0" u="none" strike="noStrike" kern="1200" cap="none" spc="0" normalizeH="0" baseline="0" noProof="0" dirty="0">
                <a:ln>
                  <a:noFill/>
                </a:ln>
                <a:solidFill>
                  <a:srgbClr val="404040"/>
                </a:solidFill>
                <a:effectLst/>
                <a:uLnTx/>
                <a:uFillTx/>
                <a:latin typeface="Cambria"/>
                <a:ea typeface="+mn-ea"/>
                <a:cs typeface="+mn-cs"/>
              </a:rPr>
              <a:t>– Partner with Communications Committee and/or Pastoral Care Committee</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1" u="none" strike="noStrike" kern="1200" cap="none" spc="0" normalizeH="0" baseline="0" noProof="0" dirty="0">
                <a:ln>
                  <a:noFill/>
                </a:ln>
                <a:solidFill>
                  <a:srgbClr val="404040"/>
                </a:solidFill>
                <a:effectLst/>
                <a:uLnTx/>
                <a:uFillTx/>
                <a:latin typeface="Cambria"/>
                <a:ea typeface="+mn-ea"/>
                <a:cs typeface="+mn-cs"/>
              </a:rPr>
              <a:t>Financial Health </a:t>
            </a:r>
            <a:r>
              <a:rPr kumimoji="0" lang="en-US" sz="3300" b="0" i="0" u="none" strike="noStrike" kern="1200" cap="none" spc="0" normalizeH="0" baseline="0" noProof="0" dirty="0">
                <a:ln>
                  <a:noFill/>
                </a:ln>
                <a:solidFill>
                  <a:srgbClr val="404040"/>
                </a:solidFill>
                <a:effectLst/>
                <a:uLnTx/>
                <a:uFillTx/>
                <a:latin typeface="Cambria"/>
                <a:ea typeface="+mn-ea"/>
                <a:cs typeface="+mn-cs"/>
              </a:rPr>
              <a:t>– Partner with Finance Committee</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1" u="none" strike="noStrike" kern="1200" cap="none" spc="0" normalizeH="0" baseline="0" noProof="0" dirty="0">
                <a:ln>
                  <a:noFill/>
                </a:ln>
                <a:solidFill>
                  <a:srgbClr val="404040"/>
                </a:solidFill>
                <a:effectLst/>
                <a:uLnTx/>
                <a:uFillTx/>
                <a:latin typeface="Cambria"/>
                <a:ea typeface="+mn-ea"/>
                <a:cs typeface="+mn-cs"/>
              </a:rPr>
              <a:t>Outside Ourselves </a:t>
            </a:r>
            <a:r>
              <a:rPr kumimoji="0" lang="en-US" sz="3300" b="0" i="0" u="none" strike="noStrike" kern="1200" cap="none" spc="0" normalizeH="0" baseline="0" noProof="0" dirty="0">
                <a:ln>
                  <a:noFill/>
                </a:ln>
                <a:solidFill>
                  <a:srgbClr val="404040"/>
                </a:solidFill>
                <a:effectLst/>
                <a:uLnTx/>
                <a:uFillTx/>
                <a:latin typeface="Cambria"/>
                <a:ea typeface="+mn-ea"/>
                <a:cs typeface="+mn-cs"/>
              </a:rPr>
              <a:t>– Partner with Outreach/Community Ministries Committee</a:t>
            </a:r>
          </a:p>
          <a:p>
            <a:pPr marL="342991" marR="0" lvl="1" indent="-171496" algn="l" defTabSz="685983" rtl="0" eaLnBrk="1" fontAlgn="auto" latinLnBrk="0" hangingPunct="1">
              <a:lnSpc>
                <a:spcPct val="90000"/>
              </a:lnSpc>
              <a:spcBef>
                <a:spcPts val="450"/>
              </a:spcBef>
              <a:spcAft>
                <a:spcPts val="600"/>
              </a:spcAft>
              <a:buClrTx/>
              <a:buSzPct val="90000"/>
              <a:buFont typeface="Arial" pitchFamily="34" charset="0"/>
              <a:buChar char="•"/>
              <a:tabLst/>
              <a:defRPr/>
            </a:pPr>
            <a:r>
              <a:rPr kumimoji="0" lang="en-US" sz="3300" b="0" i="1" u="none" strike="noStrike" kern="1200" cap="none" spc="0" normalizeH="0" baseline="0" noProof="0" dirty="0">
                <a:ln>
                  <a:noFill/>
                </a:ln>
                <a:solidFill>
                  <a:srgbClr val="404040"/>
                </a:solidFill>
                <a:effectLst/>
                <a:uLnTx/>
                <a:uFillTx/>
                <a:latin typeface="Cambria"/>
                <a:ea typeface="+mn-ea"/>
                <a:cs typeface="+mn-cs"/>
              </a:rPr>
              <a:t>God’s Creation </a:t>
            </a:r>
            <a:r>
              <a:rPr kumimoji="0" lang="en-US" sz="3300" b="0" i="0" u="none" strike="noStrike" kern="1200" cap="none" spc="0" normalizeH="0" baseline="0" noProof="0" dirty="0">
                <a:ln>
                  <a:noFill/>
                </a:ln>
                <a:solidFill>
                  <a:srgbClr val="404040"/>
                </a:solidFill>
                <a:effectLst/>
                <a:uLnTx/>
                <a:uFillTx/>
                <a:latin typeface="Cambria"/>
                <a:ea typeface="+mn-ea"/>
                <a:cs typeface="+mn-cs"/>
              </a:rPr>
              <a:t>– Partner with Green Team/Creation Keepers/Environmental Committee</a:t>
            </a:r>
          </a:p>
        </p:txBody>
      </p:sp>
    </p:spTree>
    <p:extLst>
      <p:ext uri="{BB962C8B-B14F-4D97-AF65-F5344CB8AC3E}">
        <p14:creationId xmlns:p14="http://schemas.microsoft.com/office/powerpoint/2010/main" val="179775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10439400" cy="990600"/>
          </a:xfrm>
        </p:spPr>
        <p:txBody>
          <a:bodyPr anchor="t" anchorCtr="0">
            <a:noAutofit/>
          </a:bodyPr>
          <a:lstStyle/>
          <a:p>
            <a:r>
              <a:rPr lang="en-US" sz="4000" b="1" dirty="0">
                <a:solidFill>
                  <a:schemeClr val="accent1">
                    <a:lumMod val="75000"/>
                  </a:schemeClr>
                </a:solidFill>
              </a:rPr>
              <a:t>Words of Wisdom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7393" y="1295400"/>
            <a:ext cx="7097214" cy="533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4899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9B8B6D-2810-40C1-B723-3884991BDB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6" y="0"/>
            <a:ext cx="12175114" cy="6867525"/>
          </a:xfrm>
          <a:prstGeom prst="rect">
            <a:avLst/>
          </a:prstGeom>
        </p:spPr>
      </p:pic>
      <p:sp>
        <p:nvSpPr>
          <p:cNvPr id="2" name="Title 1">
            <a:extLst>
              <a:ext uri="{FF2B5EF4-FFF2-40B4-BE49-F238E27FC236}">
                <a16:creationId xmlns:a16="http://schemas.microsoft.com/office/drawing/2014/main" id="{0EA5F141-DE22-40DC-952A-AC19E22D3E64}"/>
              </a:ext>
            </a:extLst>
          </p:cNvPr>
          <p:cNvSpPr>
            <a:spLocks noGrp="1"/>
          </p:cNvSpPr>
          <p:nvPr>
            <p:ph type="ctrTitle"/>
          </p:nvPr>
        </p:nvSpPr>
        <p:spPr>
          <a:xfrm>
            <a:off x="608172" y="679450"/>
            <a:ext cx="11051879" cy="4758068"/>
          </a:xfrm>
        </p:spPr>
        <p:txBody>
          <a:bodyPr anchor="ctr">
            <a:normAutofit/>
          </a:bodyPr>
          <a:lstStyle/>
          <a:p>
            <a:pPr algn="ctr">
              <a:lnSpc>
                <a:spcPct val="108000"/>
              </a:lnSpc>
            </a:pPr>
            <a:r>
              <a:rPr lang="en-US" b="1" i="1" dirty="0"/>
              <a:t>Tammy E. Pallot, M.S.</a:t>
            </a:r>
            <a:br>
              <a:rPr lang="en-US" b="1" i="1" dirty="0"/>
            </a:br>
            <a:r>
              <a:rPr lang="en-US" dirty="0"/>
              <a:t>Episcopal Diocese of Atlanta</a:t>
            </a:r>
            <a:br>
              <a:rPr lang="en-US" dirty="0"/>
            </a:br>
            <a:r>
              <a:rPr lang="en-US" dirty="0"/>
              <a:t>Commission on Stewardship</a:t>
            </a:r>
            <a:br>
              <a:rPr lang="en-US" dirty="0"/>
            </a:br>
            <a:r>
              <a:rPr lang="en-US" dirty="0"/>
              <a:t>tammypallot@gmail.com</a:t>
            </a:r>
            <a:br>
              <a:rPr lang="en-US" dirty="0"/>
            </a:br>
            <a:r>
              <a:rPr lang="en-US" dirty="0"/>
              <a:t>478-954-5441</a:t>
            </a:r>
          </a:p>
        </p:txBody>
      </p:sp>
    </p:spTree>
    <p:extLst>
      <p:ext uri="{BB962C8B-B14F-4D97-AF65-F5344CB8AC3E}">
        <p14:creationId xmlns:p14="http://schemas.microsoft.com/office/powerpoint/2010/main" val="40035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059651" cy="1066800"/>
          </a:xfrm>
        </p:spPr>
        <p:txBody>
          <a:bodyPr anchor="t" anchorCtr="0">
            <a:normAutofit/>
          </a:bodyPr>
          <a:lstStyle/>
          <a:p>
            <a:r>
              <a:rPr lang="en-US" sz="4000" b="1" dirty="0"/>
              <a:t>Who Should Be Involved?</a:t>
            </a:r>
          </a:p>
        </p:txBody>
      </p:sp>
      <p:graphicFrame>
        <p:nvGraphicFramePr>
          <p:cNvPr id="7" name="Content Placeholder 6" descr="Basic Matrix" title="SmartArt"/>
          <p:cNvGraphicFramePr>
            <a:graphicFrameLocks noGrp="1"/>
          </p:cNvGraphicFramePr>
          <p:nvPr>
            <p:ph sz="half" idx="2"/>
            <p:extLst/>
          </p:nvPr>
        </p:nvGraphicFramePr>
        <p:xfrm>
          <a:off x="6400800" y="1258168"/>
          <a:ext cx="4953000" cy="4341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185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cru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a:t>Clergy &amp; Leadership</a:t>
            </a:r>
          </a:p>
        </p:txBody>
      </p:sp>
      <p:sp>
        <p:nvSpPr>
          <p:cNvPr id="3" name="Subtitle 2"/>
          <p:cNvSpPr>
            <a:spLocks noGrp="1"/>
          </p:cNvSpPr>
          <p:nvPr>
            <p:ph type="subTitle" idx="1"/>
          </p:nvPr>
        </p:nvSpPr>
        <p:spPr>
          <a:xfrm>
            <a:off x="7086861" y="3429000"/>
            <a:ext cx="4724139" cy="1905000"/>
          </a:xfrm>
        </p:spPr>
        <p:txBody>
          <a:bodyPr>
            <a:noAutofit/>
          </a:bodyPr>
          <a:lstStyle/>
          <a:p>
            <a:r>
              <a:rPr lang="en-US" sz="2800" i="1" dirty="0"/>
              <a:t>Don’t tell me you’re trusting God until you trust Him with your pocketbook.</a:t>
            </a:r>
          </a:p>
          <a:p>
            <a:endParaRPr lang="en-US" sz="2800" i="1" dirty="0"/>
          </a:p>
          <a:p>
            <a:r>
              <a:rPr lang="en-US" sz="2800" i="1" dirty="0"/>
              <a:t>J. Vernon McGee</a:t>
            </a:r>
          </a:p>
        </p:txBody>
      </p:sp>
    </p:spTree>
    <p:extLst>
      <p:ext uri="{BB962C8B-B14F-4D97-AF65-F5344CB8AC3E}">
        <p14:creationId xmlns:p14="http://schemas.microsoft.com/office/powerpoint/2010/main" val="118047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5300" y="381000"/>
            <a:ext cx="11201400" cy="1189038"/>
          </a:xfrm>
        </p:spPr>
        <p:txBody>
          <a:bodyPr anchor="t" anchorCtr="0">
            <a:normAutofit fontScale="90000"/>
          </a:bodyPr>
          <a:lstStyle/>
          <a:p>
            <a:pPr algn="ctr"/>
            <a:r>
              <a:rPr lang="en-US" sz="3600" b="1" i="1" dirty="0"/>
              <a:t>“It is difficult for leaders to lead where they </a:t>
            </a:r>
            <a:br>
              <a:rPr lang="en-US" sz="3600" b="1" i="1" dirty="0"/>
            </a:br>
            <a:r>
              <a:rPr lang="en-US" sz="3600" b="1" i="1" dirty="0"/>
              <a:t>have never gone or are afraid to venture” </a:t>
            </a:r>
            <a:br>
              <a:rPr lang="en-US" sz="3600" b="1" dirty="0"/>
            </a:br>
            <a:r>
              <a:rPr lang="en-US" b="1" dirty="0"/>
              <a:t>								</a:t>
            </a:r>
            <a:r>
              <a:rPr lang="en-US" sz="2000" i="1" dirty="0"/>
              <a:t>Melvin </a:t>
            </a:r>
            <a:r>
              <a:rPr lang="en-US" sz="2000" i="1" dirty="0" err="1"/>
              <a:t>Amerson</a:t>
            </a:r>
            <a:endParaRPr lang="en-US" sz="2000" i="1" dirty="0"/>
          </a:p>
        </p:txBody>
      </p:sp>
      <p:sp>
        <p:nvSpPr>
          <p:cNvPr id="14" name="Content Placeholder 13"/>
          <p:cNvSpPr>
            <a:spLocks noGrp="1"/>
          </p:cNvSpPr>
          <p:nvPr>
            <p:ph idx="1"/>
          </p:nvPr>
        </p:nvSpPr>
        <p:spPr>
          <a:xfrm>
            <a:off x="533400" y="1447800"/>
            <a:ext cx="11277600" cy="5334000"/>
          </a:xfrm>
        </p:spPr>
        <p:txBody>
          <a:bodyPr>
            <a:noAutofit/>
          </a:bodyPr>
          <a:lstStyle/>
          <a:p>
            <a:r>
              <a:rPr lang="en-US" sz="2800" b="1" dirty="0"/>
              <a:t>Preach it, Preacher!</a:t>
            </a:r>
          </a:p>
          <a:p>
            <a:pPr>
              <a:spcAft>
                <a:spcPts val="1200"/>
              </a:spcAft>
            </a:pPr>
            <a:r>
              <a:rPr lang="en-US" sz="2800" b="1" dirty="0"/>
              <a:t>Vestry Stewardship Statement</a:t>
            </a: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believe </a:t>
            </a:r>
            <a:r>
              <a:rPr lang="en-US" sz="2800" dirty="0">
                <a:ea typeface="Calibri" panose="020F0502020204030204" pitchFamily="34" charset="0"/>
                <a:cs typeface="Calibri" panose="020F0502020204030204" pitchFamily="34" charset="0"/>
              </a:rPr>
              <a:t>everything we have comes from God.  Therefore, as faithful stewards, we are called to share all that we are and all that we have abundantly and joyfully to further God’s kingdom.</a:t>
            </a: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commit </a:t>
            </a:r>
            <a:r>
              <a:rPr lang="en-US" sz="2800" dirty="0">
                <a:ea typeface="Calibri" panose="020F0502020204030204" pitchFamily="34" charset="0"/>
                <a:cs typeface="Calibri" panose="020F0502020204030204" pitchFamily="34" charset="0"/>
              </a:rPr>
              <a:t>to love our neighbors as God loves us through word and deed; to build community by serving and caring for the needs of others; to challenge our fears of scarcity; and to work towards the biblical standard of tithing 10% of our annual income.</a:t>
            </a:r>
          </a:p>
          <a:p>
            <a:pPr marL="457200" lvl="1" indent="0">
              <a:spcBef>
                <a:spcPts val="0"/>
              </a:spcBef>
              <a:spcAft>
                <a:spcPts val="1200"/>
              </a:spcAft>
              <a:buNone/>
              <a:tabLst>
                <a:tab pos="914400" algn="l"/>
              </a:tabLst>
            </a:pPr>
            <a:r>
              <a:rPr lang="en-US" sz="2800" b="1" i="1" dirty="0">
                <a:ea typeface="Calibri" panose="020F0502020204030204" pitchFamily="34" charset="0"/>
                <a:cs typeface="Calibri" panose="020F0502020204030204" pitchFamily="34" charset="0"/>
              </a:rPr>
              <a:t>We invite </a:t>
            </a:r>
            <a:r>
              <a:rPr lang="en-US" sz="2800" dirty="0">
                <a:ea typeface="Calibri" panose="020F0502020204030204" pitchFamily="34" charset="0"/>
                <a:cs typeface="Calibri" panose="020F0502020204030204" pitchFamily="34" charset="0"/>
              </a:rPr>
              <a:t>you to join us by embracing the promises of God’s abundant blessings, and giving cheerfully, generously, and gratefully for all God entrusts to you.</a:t>
            </a:r>
            <a:endParaRPr lang="en-US" dirty="0"/>
          </a:p>
        </p:txBody>
      </p:sp>
    </p:spTree>
    <p:extLst>
      <p:ext uri="{BB962C8B-B14F-4D97-AF65-F5344CB8AC3E}">
        <p14:creationId xmlns:p14="http://schemas.microsoft.com/office/powerpoint/2010/main" val="3098083402"/>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fade">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fade">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fade">
                                      <p:cBhvr>
                                        <p:cTn id="27"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5300" y="381000"/>
            <a:ext cx="11201400" cy="1189038"/>
          </a:xfrm>
        </p:spPr>
        <p:txBody>
          <a:bodyPr anchor="t" anchorCtr="0">
            <a:normAutofit fontScale="90000"/>
          </a:bodyPr>
          <a:lstStyle/>
          <a:p>
            <a:pPr algn="ctr"/>
            <a:r>
              <a:rPr lang="en-US" sz="3600" b="1" i="1" dirty="0"/>
              <a:t>“It is difficult for leaders to lead where they </a:t>
            </a:r>
            <a:br>
              <a:rPr lang="en-US" sz="3600" b="1" i="1" dirty="0"/>
            </a:br>
            <a:r>
              <a:rPr lang="en-US" sz="3600" b="1" i="1" dirty="0"/>
              <a:t>have never gone or are afraid to venture” </a:t>
            </a:r>
            <a:br>
              <a:rPr lang="en-US" sz="3600" b="1" dirty="0"/>
            </a:br>
            <a:r>
              <a:rPr lang="en-US" b="1" dirty="0"/>
              <a:t>								</a:t>
            </a:r>
            <a:r>
              <a:rPr lang="en-US" sz="2000" i="1" dirty="0"/>
              <a:t>Melvin </a:t>
            </a:r>
            <a:r>
              <a:rPr lang="en-US" sz="2000" i="1" dirty="0" err="1"/>
              <a:t>Amerson</a:t>
            </a:r>
            <a:endParaRPr lang="en-US" sz="2000" i="1" dirty="0"/>
          </a:p>
        </p:txBody>
      </p:sp>
      <p:sp>
        <p:nvSpPr>
          <p:cNvPr id="14" name="Content Placeholder 13"/>
          <p:cNvSpPr>
            <a:spLocks noGrp="1"/>
          </p:cNvSpPr>
          <p:nvPr>
            <p:ph idx="1"/>
          </p:nvPr>
        </p:nvSpPr>
        <p:spPr>
          <a:xfrm>
            <a:off x="533400" y="1447800"/>
            <a:ext cx="10972800" cy="5410200"/>
          </a:xfrm>
        </p:spPr>
        <p:txBody>
          <a:bodyPr>
            <a:normAutofit/>
          </a:bodyPr>
          <a:lstStyle/>
          <a:p>
            <a:r>
              <a:rPr lang="en-US" sz="2800" b="1" dirty="0"/>
              <a:t>Newsletter </a:t>
            </a:r>
          </a:p>
          <a:p>
            <a:pPr lvl="1"/>
            <a:r>
              <a:rPr lang="en-US" sz="2400" dirty="0"/>
              <a:t>Monthly Article - Stewardship, the word, comes from the Old English term sty-ward and reflects the practice of appointing reliable workers to be wardens of the pig sty; thus, sty-wards. </a:t>
            </a:r>
            <a:r>
              <a:rPr lang="en-US" sz="2400" b="1" i="1" dirty="0"/>
              <a:t>“From The Pig’s Sty” </a:t>
            </a:r>
          </a:p>
          <a:p>
            <a:pPr lvl="1"/>
            <a:r>
              <a:rPr lang="en-US" sz="2400" dirty="0"/>
              <a:t>Stewardship Cartoons</a:t>
            </a:r>
          </a:p>
          <a:p>
            <a:pPr lvl="1"/>
            <a:r>
              <a:rPr lang="en-US" sz="2400" dirty="0"/>
              <a:t>Stewardship Quotes</a:t>
            </a:r>
          </a:p>
          <a:p>
            <a:r>
              <a:rPr lang="en-US" sz="2800" b="1" dirty="0"/>
              <a:t>Sunday Bulletin </a:t>
            </a:r>
          </a:p>
          <a:p>
            <a:pPr lvl="1"/>
            <a:r>
              <a:rPr lang="en-US" sz="2400" dirty="0"/>
              <a:t>Financial Updates</a:t>
            </a:r>
          </a:p>
          <a:p>
            <a:pPr lvl="1"/>
            <a:r>
              <a:rPr lang="en-US" sz="2400" dirty="0"/>
              <a:t>Stewardship Quotes</a:t>
            </a:r>
          </a:p>
          <a:p>
            <a:r>
              <a:rPr lang="en-US" sz="2800" b="1" dirty="0"/>
              <a:t>Thank You Notes</a:t>
            </a:r>
          </a:p>
          <a:p>
            <a:pPr lvl="1"/>
            <a:r>
              <a:rPr lang="en-US" sz="2400" dirty="0"/>
              <a:t>Vestry</a:t>
            </a:r>
          </a:p>
          <a:p>
            <a:pPr lvl="1"/>
            <a:r>
              <a:rPr lang="en-US" sz="2400" dirty="0"/>
              <a:t>Ministry Team Leaders</a:t>
            </a:r>
          </a:p>
          <a:p>
            <a:pPr lvl="1"/>
            <a:r>
              <a:rPr lang="en-US" sz="2400" dirty="0"/>
              <a:t>Clergy</a:t>
            </a:r>
          </a:p>
          <a:p>
            <a:pPr lvl="1"/>
            <a:endParaRPr lang="en-US" sz="2100" dirty="0"/>
          </a:p>
          <a:p>
            <a:endParaRPr lang="en-US" dirty="0"/>
          </a:p>
          <a:p>
            <a:endParaRPr lang="en-US" dirty="0"/>
          </a:p>
          <a:p>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5292"/>
          <a:stretch/>
        </p:blipFill>
        <p:spPr>
          <a:xfrm>
            <a:off x="5754329" y="3429000"/>
            <a:ext cx="5751871"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isometricOffAxis2Lef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70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Effect transition="in" filter="fade">
                                      <p:cBhvr>
                                        <p:cTn id="13" dur="500"/>
                                        <p:tgtEl>
                                          <p:spTgt spid="1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xEl>
                                              <p:pRg st="3" end="3"/>
                                            </p:txEl>
                                          </p:spTgt>
                                        </p:tgtEl>
                                        <p:attrNameLst>
                                          <p:attrName>style.visibility</p:attrName>
                                        </p:attrNameLst>
                                      </p:cBhvr>
                                      <p:to>
                                        <p:strVal val="visible"/>
                                      </p:to>
                                    </p:set>
                                    <p:animEffect transition="in" filter="fade">
                                      <p:cBhvr>
                                        <p:cTn id="16" dur="500"/>
                                        <p:tgtEl>
                                          <p:spTgt spid="1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
                                            <p:txEl>
                                              <p:pRg st="4" end="4"/>
                                            </p:txEl>
                                          </p:spTgt>
                                        </p:tgtEl>
                                        <p:attrNameLst>
                                          <p:attrName>style.visibility</p:attrName>
                                        </p:attrNameLst>
                                      </p:cBhvr>
                                      <p:to>
                                        <p:strVal val="visible"/>
                                      </p:to>
                                    </p:set>
                                    <p:animEffect transition="in" filter="fade">
                                      <p:cBhvr>
                                        <p:cTn id="24" dur="500"/>
                                        <p:tgtEl>
                                          <p:spTgt spid="14">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fade">
                                      <p:cBhvr>
                                        <p:cTn id="27" dur="500"/>
                                        <p:tgtEl>
                                          <p:spTgt spid="14">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4">
                                            <p:txEl>
                                              <p:pRg st="6" end="6"/>
                                            </p:txEl>
                                          </p:spTgt>
                                        </p:tgtEl>
                                        <p:attrNameLst>
                                          <p:attrName>style.visibility</p:attrName>
                                        </p:attrNameLst>
                                      </p:cBhvr>
                                      <p:to>
                                        <p:strVal val="visible"/>
                                      </p:to>
                                    </p:set>
                                    <p:animEffect transition="in" filter="fade">
                                      <p:cBhvr>
                                        <p:cTn id="30" dur="500"/>
                                        <p:tgtEl>
                                          <p:spTgt spid="1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animEffect transition="in" filter="fade">
                                      <p:cBhvr>
                                        <p:cTn id="35" dur="500"/>
                                        <p:tgtEl>
                                          <p:spTgt spid="14">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xEl>
                                              <p:pRg st="8" end="8"/>
                                            </p:txEl>
                                          </p:spTgt>
                                        </p:tgtEl>
                                        <p:attrNameLst>
                                          <p:attrName>style.visibility</p:attrName>
                                        </p:attrNameLst>
                                      </p:cBhvr>
                                      <p:to>
                                        <p:strVal val="visible"/>
                                      </p:to>
                                    </p:set>
                                    <p:animEffect transition="in" filter="fade">
                                      <p:cBhvr>
                                        <p:cTn id="40" dur="500"/>
                                        <p:tgtEl>
                                          <p:spTgt spid="14">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xEl>
                                              <p:pRg st="9" end="9"/>
                                            </p:txEl>
                                          </p:spTgt>
                                        </p:tgtEl>
                                        <p:attrNameLst>
                                          <p:attrName>style.visibility</p:attrName>
                                        </p:attrNameLst>
                                      </p:cBhvr>
                                      <p:to>
                                        <p:strVal val="visible"/>
                                      </p:to>
                                    </p:set>
                                    <p:animEffect transition="in" filter="fade">
                                      <p:cBhvr>
                                        <p:cTn id="45" dur="500"/>
                                        <p:tgtEl>
                                          <p:spTgt spid="14">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xEl>
                                              <p:pRg st="10" end="10"/>
                                            </p:txEl>
                                          </p:spTgt>
                                        </p:tgtEl>
                                        <p:attrNameLst>
                                          <p:attrName>style.visibility</p:attrName>
                                        </p:attrNameLst>
                                      </p:cBhvr>
                                      <p:to>
                                        <p:strVal val="visible"/>
                                      </p:to>
                                    </p:set>
                                    <p:animEffect transition="in" filter="fade">
                                      <p:cBhvr>
                                        <p:cTn id="50"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a:t>Children</a:t>
            </a:r>
          </a:p>
        </p:txBody>
      </p:sp>
      <p:sp>
        <p:nvSpPr>
          <p:cNvPr id="3" name="Subtitle 2"/>
          <p:cNvSpPr>
            <a:spLocks noGrp="1"/>
          </p:cNvSpPr>
          <p:nvPr>
            <p:ph type="subTitle" idx="1"/>
          </p:nvPr>
        </p:nvSpPr>
        <p:spPr/>
        <p:txBody>
          <a:bodyPr>
            <a:noAutofit/>
          </a:bodyPr>
          <a:lstStyle/>
          <a:p>
            <a:r>
              <a:rPr lang="en-US" sz="2800" i="1" dirty="0"/>
              <a:t>Train up a child in the way he should go: and when he is old, he will not depart from it.</a:t>
            </a:r>
          </a:p>
          <a:p>
            <a:endParaRPr lang="en-US" sz="2800" i="1" dirty="0"/>
          </a:p>
          <a:p>
            <a:r>
              <a:rPr lang="en-US" sz="2800" i="1" dirty="0"/>
              <a:t>Proverbs 22:6</a:t>
            </a:r>
          </a:p>
        </p:txBody>
      </p:sp>
    </p:spTree>
    <p:extLst>
      <p:ext uri="{BB962C8B-B14F-4D97-AF65-F5344CB8AC3E}">
        <p14:creationId xmlns:p14="http://schemas.microsoft.com/office/powerpoint/2010/main" val="115594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10516851" cy="1189038"/>
          </a:xfrm>
        </p:spPr>
        <p:txBody>
          <a:bodyPr anchor="t" anchorCtr="0">
            <a:normAutofit/>
          </a:bodyPr>
          <a:lstStyle/>
          <a:p>
            <a:r>
              <a:rPr lang="en-US" sz="4000" dirty="0"/>
              <a:t>Children’s Giving Envelopes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752600"/>
            <a:ext cx="8096250" cy="3886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9848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0" y="762000"/>
            <a:ext cx="4954251" cy="1189038"/>
          </a:xfrm>
        </p:spPr>
        <p:txBody>
          <a:bodyPr anchor="t" anchorCtr="0">
            <a:normAutofit/>
          </a:bodyPr>
          <a:lstStyle/>
          <a:p>
            <a:r>
              <a:rPr lang="en-US" sz="4000" dirty="0"/>
              <a:t>Candy Tithe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38200"/>
            <a:ext cx="5181600"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5486400" y="2057400"/>
            <a:ext cx="5867400" cy="3911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4163748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_rels/theme4.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Theme3">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Health_Plan_Exec_Forum 2006">
  <a:themeElements>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spDef>
    <a:lnDef>
      <a:spPr bwMode="auto">
        <a:xfrm>
          <a:off x="0" y="0"/>
          <a:ext cx="1" cy="1"/>
        </a:xfrm>
        <a:custGeom>
          <a:avLst/>
          <a:gdLst/>
          <a:ahLst/>
          <a:cxnLst/>
          <a:rect l="0" t="0" r="0" b="0"/>
          <a:pathLst/>
        </a:custGeom>
        <a:gradFill rotWithShape="0">
          <a:gsLst>
            <a:gs pos="0">
              <a:schemeClr val="accent2">
                <a:gamma/>
                <a:shade val="56078"/>
                <a:invGamma/>
              </a:schemeClr>
            </a:gs>
            <a:gs pos="50000">
              <a:schemeClr val="accent2"/>
            </a:gs>
            <a:gs pos="100000">
              <a:schemeClr val="accent2">
                <a:gamma/>
                <a:shade val="56078"/>
                <a:invGamma/>
              </a:schemeClr>
            </a:gs>
          </a:gsLst>
          <a:lin ang="2700000" scaled="1"/>
        </a:gradFill>
        <a:ln w="12700" cap="flat" cmpd="sng" algn="ctr">
          <a:solidFill>
            <a:schemeClr val="accent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outerShdw blurRad="38100" dist="38100" dir="2700000" algn="tl">
                <a:srgbClr val="000000">
                  <a:alpha val="43137"/>
                </a:srgbClr>
              </a:outerShdw>
            </a:effectLst>
            <a:latin typeface="Blackadder ITC" pitchFamily="82" charset="0"/>
          </a:defRPr>
        </a:defPPr>
      </a:lstStyle>
    </a:lnDef>
  </a:objectDefaults>
  <a:extraClrSchemeLst>
    <a:extraClrScheme>
      <a:clrScheme name="Health_Plan_Exec_Forum 2006 1">
        <a:dk1>
          <a:srgbClr val="000000"/>
        </a:dk1>
        <a:lt1>
          <a:srgbClr val="FFFFFF"/>
        </a:lt1>
        <a:dk2>
          <a:srgbClr val="006600"/>
        </a:dk2>
        <a:lt2>
          <a:srgbClr val="FFCC29"/>
        </a:lt2>
        <a:accent1>
          <a:srgbClr val="FCEB98"/>
        </a:accent1>
        <a:accent2>
          <a:srgbClr val="33CC33"/>
        </a:accent2>
        <a:accent3>
          <a:srgbClr val="AAB8AA"/>
        </a:accent3>
        <a:accent4>
          <a:srgbClr val="DADADA"/>
        </a:accent4>
        <a:accent5>
          <a:srgbClr val="FDF3CA"/>
        </a:accent5>
        <a:accent6>
          <a:srgbClr val="2DB92D"/>
        </a:accent6>
        <a:hlink>
          <a:srgbClr val="3399FF"/>
        </a:hlink>
        <a:folHlink>
          <a:srgbClr val="FF9933"/>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00353_Cumbre Ejecutiva OEM Latinoamérica">
  <a:themeElements>
    <a:clrScheme name="5-00535_Cumbre Ejecutiva OEM Latinoamérica">
      <a:dk1>
        <a:sysClr val="windowText" lastClr="000000"/>
      </a:dk1>
      <a:lt1>
        <a:sysClr val="window" lastClr="FFFFFF"/>
      </a:lt1>
      <a:dk2>
        <a:srgbClr val="424456"/>
      </a:dk2>
      <a:lt2>
        <a:srgbClr val="DEDEDE"/>
      </a:lt2>
      <a:accent1>
        <a:srgbClr val="16B3D5"/>
      </a:accent1>
      <a:accent2>
        <a:srgbClr val="C4652D"/>
      </a:accent2>
      <a:accent3>
        <a:srgbClr val="13D989"/>
      </a:accent3>
      <a:accent4>
        <a:srgbClr val="FFCC00"/>
      </a:accent4>
      <a:accent5>
        <a:srgbClr val="2868F8"/>
      </a:accent5>
      <a:accent6>
        <a:srgbClr val="A04DA3"/>
      </a:accent6>
      <a:hlink>
        <a:srgbClr val="FFFF00"/>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solidFill>
              <a:srgbClr val="FFFFFF"/>
            </a:solidFill>
            <a:effectLst>
              <a:outerShdw blurRad="38100" dist="38100" dir="2700000" algn="tl">
                <a:srgbClr val="000000">
                  <a:alpha val="43137"/>
                </a:srgbClr>
              </a:outerShdw>
            </a:effectLst>
            <a:latin typeface="Trebuchet MS"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effectLst>
              <a:outerShdw blurRad="38100" dist="38100" dir="2700000" algn="tl">
                <a:srgbClr val="000000">
                  <a:alpha val="43137"/>
                </a:srgbClr>
              </a:outerShdw>
            </a:effectLst>
          </a:defRPr>
        </a:defPPr>
      </a:lstStyle>
    </a:txDef>
  </a:objectDefaults>
  <a:extraClrSchemeLst/>
</a:theme>
</file>

<file path=ppt/theme/theme4.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5.xml><?xml version="1.0" encoding="utf-8"?>
<a:theme xmlns:a="http://schemas.openxmlformats.org/drawingml/2006/main" name="1_5-00353_Cumbre Ejecutiva OEM Latinoamérica">
  <a:themeElements>
    <a:clrScheme name="5-00535_Cumbre Ejecutiva OEM Latinoamérica">
      <a:dk1>
        <a:sysClr val="windowText" lastClr="000000"/>
      </a:dk1>
      <a:lt1>
        <a:sysClr val="window" lastClr="FFFFFF"/>
      </a:lt1>
      <a:dk2>
        <a:srgbClr val="424456"/>
      </a:dk2>
      <a:lt2>
        <a:srgbClr val="DEDEDE"/>
      </a:lt2>
      <a:accent1>
        <a:srgbClr val="16B3D5"/>
      </a:accent1>
      <a:accent2>
        <a:srgbClr val="C4652D"/>
      </a:accent2>
      <a:accent3>
        <a:srgbClr val="13D989"/>
      </a:accent3>
      <a:accent4>
        <a:srgbClr val="FFCC00"/>
      </a:accent4>
      <a:accent5>
        <a:srgbClr val="2868F8"/>
      </a:accent5>
      <a:accent6>
        <a:srgbClr val="A04DA3"/>
      </a:accent6>
      <a:hlink>
        <a:srgbClr val="FFFF00"/>
      </a:hlink>
      <a:folHlink>
        <a:srgbClr val="C2A87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400" dirty="0" smtClean="0">
            <a:solidFill>
              <a:srgbClr val="FFFFFF"/>
            </a:solidFill>
            <a:effectLst>
              <a:outerShdw blurRad="38100" dist="38100" dir="2700000" algn="tl">
                <a:srgbClr val="000000">
                  <a:alpha val="43137"/>
                </a:srgbClr>
              </a:outerShdw>
            </a:effectLst>
            <a:latin typeface="Trebuchet MS" pitchFamily="34" charset="0"/>
          </a:defRPr>
        </a:defPPr>
      </a:lstStyle>
      <a:style>
        <a:lnRef idx="0">
          <a:schemeClr val="accent2"/>
        </a:lnRef>
        <a:fillRef idx="3">
          <a:schemeClr val="accent2"/>
        </a:fillRef>
        <a:effectRef idx="3">
          <a:schemeClr val="accent2"/>
        </a:effectRef>
        <a:fontRef idx="minor">
          <a:schemeClr val="lt1"/>
        </a:fontRef>
      </a:style>
    </a:spDef>
    <a:txDef>
      <a:spPr>
        <a:noFill/>
      </a:spPr>
      <a:bodyPr wrap="none" rtlCol="0">
        <a:spAutoFit/>
      </a:bodyPr>
      <a:lstStyle>
        <a:defPPr>
          <a:defRPr dirty="0" err="1" smtClean="0">
            <a:effectLst>
              <a:outerShdw blurRad="38100" dist="38100" dir="2700000" algn="tl">
                <a:srgbClr val="000000">
                  <a:alpha val="43137"/>
                </a:srgbClr>
              </a:outerShdw>
            </a:effectLst>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B20A6C6-FA4B-4FDF-822C-E1ABCC861C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Ocean design template</Template>
  <TotalTime>0</TotalTime>
  <Words>5032</Words>
  <Application>Microsoft Office PowerPoint</Application>
  <PresentationFormat>Widescreen</PresentationFormat>
  <Paragraphs>265</Paragraphs>
  <Slides>27</Slides>
  <Notes>27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27</vt:i4>
      </vt:variant>
    </vt:vector>
  </HeadingPairs>
  <TitlesOfParts>
    <vt:vector size="41" baseType="lpstr">
      <vt:lpstr>Arial</vt:lpstr>
      <vt:lpstr>Berkeley Old ITC</vt:lpstr>
      <vt:lpstr>Calibri</vt:lpstr>
      <vt:lpstr>Cambria</vt:lpstr>
      <vt:lpstr>Courier New</vt:lpstr>
      <vt:lpstr>proxima-nova</vt:lpstr>
      <vt:lpstr>Times New Roman</vt:lpstr>
      <vt:lpstr>Trebuchet MS</vt:lpstr>
      <vt:lpstr>Wingdings</vt:lpstr>
      <vt:lpstr>Theme3</vt:lpstr>
      <vt:lpstr>Health_Plan_Exec_Forum 2006</vt:lpstr>
      <vt:lpstr>5-00353_Cumbre Ejecutiva OEM Latinoamérica</vt:lpstr>
      <vt:lpstr>Eco Living 16x9</vt:lpstr>
      <vt:lpstr>1_5-00353_Cumbre Ejecutiva OEM Latinoamérica</vt:lpstr>
      <vt:lpstr>Year Round Stewardship</vt:lpstr>
      <vt:lpstr>Why Year Round Stewardship</vt:lpstr>
      <vt:lpstr>Who Should Be Involved?</vt:lpstr>
      <vt:lpstr>Clergy &amp; Leadership</vt:lpstr>
      <vt:lpstr>“It is difficult for leaders to lead where they  have never gone or are afraid to venture”          Melvin Amerson</vt:lpstr>
      <vt:lpstr>“It is difficult for leaders to lead where they  have never gone or are afraid to venture”          Melvin Amerson</vt:lpstr>
      <vt:lpstr>Children</vt:lpstr>
      <vt:lpstr>Children’s Giving Envelopes</vt:lpstr>
      <vt:lpstr>Candy Tithe</vt:lpstr>
      <vt:lpstr>Youth</vt:lpstr>
      <vt:lpstr>PowerPoint Presentation</vt:lpstr>
      <vt:lpstr>Everyone</vt:lpstr>
      <vt:lpstr>Make Stewardship An Everyday Word</vt:lpstr>
      <vt:lpstr>FUN Events – Not Just Annual Campaign</vt:lpstr>
      <vt:lpstr>Year Round  Stewardship Calendar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Words of Wisdom </vt:lpstr>
      <vt:lpstr>Words of Wisdom </vt:lpstr>
      <vt:lpstr>Words of Wisdom </vt:lpstr>
      <vt:lpstr>Words of Wisdom </vt:lpstr>
      <vt:lpstr>Tammy E. Pallot, M.S. Episcopal Diocese of Atlanta Commission on Stewardship tammypallot@gmail.com 478-954-5441</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2017-08-04T23:22:24Z</dcterms:created>
  <dcterms:modified xsi:type="dcterms:W3CDTF">2022-09-27T17:43:10Z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TC034605359991</vt:lpwstr>
  </property>
</Properties>
</file>